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3" r:id="rId23"/>
    <p:sldId id="27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DFF"/>
    <a:srgbClr val="EDEDEB"/>
    <a:srgbClr val="B5AF8B"/>
    <a:srgbClr val="CFFC05"/>
    <a:srgbClr val="080808"/>
    <a:srgbClr val="E8E0CA"/>
    <a:srgbClr val="DB4002"/>
    <a:srgbClr val="CCC1D4"/>
    <a:srgbClr val="CDC1D4"/>
    <a:srgbClr val="CE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9496B5-97BF-91A9-2A27-D7ED322BAA78}" v="430" dt="2024-07-28T15:49:09.826"/>
    <p1510:client id="{2AC87856-5172-ADB7-EAB8-89A17E05832C}" v="464" dt="2024-07-27T19:46:37.883"/>
    <p1510:client id="{B27E322B-2352-8969-4F0C-00369E4F01A7}" v="8289" dt="2024-07-27T17:49:47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35F25-0486-4D64-B8D3-34866575393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354F09-D828-4E78-A860-29F1E53198D7}">
      <dgm:prSet phldrT="[Text]" phldr="0"/>
      <dgm:spPr/>
      <dgm:t>
        <a:bodyPr/>
        <a:lstStyle/>
        <a:p>
          <a:pPr rtl="0"/>
          <a:r>
            <a:rPr lang="en-US" err="1">
              <a:latin typeface="Aptos"/>
            </a:rPr>
            <a:t>Membuat</a:t>
          </a:r>
          <a:r>
            <a:rPr lang="en-US">
              <a:latin typeface="Aptos"/>
            </a:rPr>
            <a:t> Data Frame</a:t>
          </a:r>
        </a:p>
      </dgm:t>
    </dgm:pt>
    <dgm:pt modelId="{7EFC76C4-FF60-4A79-831A-A33787904FC8}" type="parTrans" cxnId="{8C8A25E7-AE1C-498E-AA68-6B6A32B6FAB6}">
      <dgm:prSet/>
      <dgm:spPr/>
      <dgm:t>
        <a:bodyPr/>
        <a:lstStyle/>
        <a:p>
          <a:endParaRPr lang="en-US"/>
        </a:p>
      </dgm:t>
    </dgm:pt>
    <dgm:pt modelId="{8358A1AE-F0C8-409A-B7C8-DFAE9CA0F216}" type="sibTrans" cxnId="{8C8A25E7-AE1C-498E-AA68-6B6A32B6FAB6}">
      <dgm:prSet/>
      <dgm:spPr/>
      <dgm:t>
        <a:bodyPr/>
        <a:lstStyle/>
        <a:p>
          <a:endParaRPr lang="en-US"/>
        </a:p>
      </dgm:t>
    </dgm:pt>
    <dgm:pt modelId="{F040E38D-3D11-4CC1-B473-9CCABE9EBC69}">
      <dgm:prSet phldrT="[Text]" phldr="0"/>
      <dgm:spPr/>
      <dgm:t>
        <a:bodyPr/>
        <a:lstStyle/>
        <a:p>
          <a:pPr rtl="0"/>
          <a:r>
            <a:rPr lang="en-US" err="1">
              <a:latin typeface="Aptos"/>
            </a:rPr>
            <a:t>Menentukan</a:t>
          </a:r>
          <a:r>
            <a:rPr lang="en-US">
              <a:latin typeface="Aptos"/>
            </a:rPr>
            <a:t> </a:t>
          </a:r>
          <a:r>
            <a:rPr lang="en-US" err="1">
              <a:latin typeface="Aptos"/>
            </a:rPr>
            <a:t>Hipotesis</a:t>
          </a:r>
          <a:endParaRPr lang="en-US">
            <a:latin typeface="Aptos"/>
          </a:endParaRPr>
        </a:p>
      </dgm:t>
    </dgm:pt>
    <dgm:pt modelId="{AB03B53D-F5C6-4DF6-AC48-5A99BE993499}" type="parTrans" cxnId="{A761080B-1310-4017-9980-7A9CED4561C3}">
      <dgm:prSet/>
      <dgm:spPr/>
      <dgm:t>
        <a:bodyPr/>
        <a:lstStyle/>
        <a:p>
          <a:endParaRPr lang="en-US"/>
        </a:p>
      </dgm:t>
    </dgm:pt>
    <dgm:pt modelId="{209D6AA7-F85A-4C95-B1EE-94214B0838A9}" type="sibTrans" cxnId="{A761080B-1310-4017-9980-7A9CED4561C3}">
      <dgm:prSet/>
      <dgm:spPr/>
      <dgm:t>
        <a:bodyPr/>
        <a:lstStyle/>
        <a:p>
          <a:endParaRPr lang="en-US"/>
        </a:p>
      </dgm:t>
    </dgm:pt>
    <dgm:pt modelId="{63D58FE4-3F92-4E57-AD44-44DE6D3F5A0E}">
      <dgm:prSet phldr="0"/>
      <dgm:spPr/>
      <dgm:t>
        <a:bodyPr/>
        <a:lstStyle/>
        <a:p>
          <a:pPr rtl="0"/>
          <a:r>
            <a:rPr lang="en-US">
              <a:latin typeface="Aptos"/>
            </a:rPr>
            <a:t> Analisa Measures of Tendency dan Measures of Variability </a:t>
          </a:r>
        </a:p>
      </dgm:t>
    </dgm:pt>
    <dgm:pt modelId="{1D0016FE-D909-48D1-83D4-F6EB147819FC}" type="parTrans" cxnId="{881CA506-FF06-4142-B96F-07DF44BC12D9}">
      <dgm:prSet/>
      <dgm:spPr/>
    </dgm:pt>
    <dgm:pt modelId="{D438D480-B147-45F2-AA1F-AD9F6D9425E6}" type="sibTrans" cxnId="{881CA506-FF06-4142-B96F-07DF44BC12D9}">
      <dgm:prSet/>
      <dgm:spPr/>
      <dgm:t>
        <a:bodyPr/>
        <a:lstStyle/>
        <a:p>
          <a:endParaRPr lang="en-US"/>
        </a:p>
      </dgm:t>
    </dgm:pt>
    <dgm:pt modelId="{568D3622-3DA1-4C08-9F05-0EF30B9444BF}">
      <dgm:prSet phldr="0"/>
      <dgm:spPr/>
      <dgm:t>
        <a:bodyPr/>
        <a:lstStyle/>
        <a:p>
          <a:pPr rtl="0"/>
          <a:r>
            <a:rPr lang="en-US" err="1">
              <a:latin typeface="Aptos"/>
            </a:rPr>
            <a:t>Melakukan</a:t>
          </a:r>
          <a:r>
            <a:rPr lang="en-US">
              <a:latin typeface="Aptos"/>
            </a:rPr>
            <a:t> uji </a:t>
          </a:r>
          <a:r>
            <a:rPr lang="en-US" err="1">
              <a:latin typeface="Aptos"/>
            </a:rPr>
            <a:t>Stastistik</a:t>
          </a:r>
          <a:endParaRPr lang="en-US">
            <a:latin typeface="Aptos"/>
          </a:endParaRPr>
        </a:p>
      </dgm:t>
    </dgm:pt>
    <dgm:pt modelId="{010FD985-E2F9-4608-97B0-911EE6A2F6CC}" type="parTrans" cxnId="{40C024FA-2DE9-4969-9E1D-14DBA27A2EA1}">
      <dgm:prSet/>
      <dgm:spPr/>
    </dgm:pt>
    <dgm:pt modelId="{4E2C1030-FC6C-49DE-98EE-59B0DB6999BD}" type="sibTrans" cxnId="{40C024FA-2DE9-4969-9E1D-14DBA27A2EA1}">
      <dgm:prSet/>
      <dgm:spPr/>
      <dgm:t>
        <a:bodyPr/>
        <a:lstStyle/>
        <a:p>
          <a:endParaRPr lang="en-US"/>
        </a:p>
      </dgm:t>
    </dgm:pt>
    <dgm:pt modelId="{87E5E76B-E329-45CF-B64E-70F366F6EE5A}">
      <dgm:prSet phldr="0"/>
      <dgm:spPr/>
      <dgm:t>
        <a:bodyPr/>
        <a:lstStyle/>
        <a:p>
          <a:pPr rtl="0"/>
          <a:r>
            <a:rPr lang="en-US">
              <a:latin typeface="Aptos"/>
            </a:rPr>
            <a:t>Kesimpulan Uji </a:t>
          </a:r>
          <a:r>
            <a:rPr lang="en-US" err="1">
              <a:latin typeface="Aptos"/>
            </a:rPr>
            <a:t>Hipotesis</a:t>
          </a:r>
          <a:endParaRPr lang="en-US">
            <a:latin typeface="Aptos"/>
          </a:endParaRPr>
        </a:p>
      </dgm:t>
    </dgm:pt>
    <dgm:pt modelId="{B633652D-A541-4440-9346-538B299269FE}" type="parTrans" cxnId="{441B1D17-B3B4-435D-9396-5A3DDF196D9B}">
      <dgm:prSet/>
      <dgm:spPr/>
    </dgm:pt>
    <dgm:pt modelId="{9C14EE70-2EB8-42F1-919F-9B8BE4D681BA}" type="sibTrans" cxnId="{441B1D17-B3B4-435D-9396-5A3DDF196D9B}">
      <dgm:prSet/>
      <dgm:spPr/>
      <dgm:t>
        <a:bodyPr/>
        <a:lstStyle/>
        <a:p>
          <a:endParaRPr lang="en-US"/>
        </a:p>
      </dgm:t>
    </dgm:pt>
    <dgm:pt modelId="{E7D9CEE0-AF07-47DD-9D5C-A4C149FFBFCA}" type="pres">
      <dgm:prSet presAssocID="{37735F25-0486-4D64-B8D3-348665753938}" presName="outerComposite" presStyleCnt="0">
        <dgm:presLayoutVars>
          <dgm:chMax val="5"/>
          <dgm:dir/>
          <dgm:resizeHandles val="exact"/>
        </dgm:presLayoutVars>
      </dgm:prSet>
      <dgm:spPr/>
    </dgm:pt>
    <dgm:pt modelId="{5CBF226F-9502-4224-B5C2-AA8E0062DF0C}" type="pres">
      <dgm:prSet presAssocID="{37735F25-0486-4D64-B8D3-348665753938}" presName="dummyMaxCanvas" presStyleCnt="0">
        <dgm:presLayoutVars/>
      </dgm:prSet>
      <dgm:spPr/>
    </dgm:pt>
    <dgm:pt modelId="{9ABD0CE5-11D9-4F22-B3AE-6351999E45C2}" type="pres">
      <dgm:prSet presAssocID="{37735F25-0486-4D64-B8D3-348665753938}" presName="FiveNodes_1" presStyleLbl="node1" presStyleIdx="0" presStyleCnt="5">
        <dgm:presLayoutVars>
          <dgm:bulletEnabled val="1"/>
        </dgm:presLayoutVars>
      </dgm:prSet>
      <dgm:spPr/>
    </dgm:pt>
    <dgm:pt modelId="{0816CA9A-16B7-4061-AE00-B57D17A5740E}" type="pres">
      <dgm:prSet presAssocID="{37735F25-0486-4D64-B8D3-348665753938}" presName="FiveNodes_2" presStyleLbl="node1" presStyleIdx="1" presStyleCnt="5">
        <dgm:presLayoutVars>
          <dgm:bulletEnabled val="1"/>
        </dgm:presLayoutVars>
      </dgm:prSet>
      <dgm:spPr/>
    </dgm:pt>
    <dgm:pt modelId="{C8B22264-A9BF-46DC-B997-217DE87728E9}" type="pres">
      <dgm:prSet presAssocID="{37735F25-0486-4D64-B8D3-348665753938}" presName="FiveNodes_3" presStyleLbl="node1" presStyleIdx="2" presStyleCnt="5">
        <dgm:presLayoutVars>
          <dgm:bulletEnabled val="1"/>
        </dgm:presLayoutVars>
      </dgm:prSet>
      <dgm:spPr/>
    </dgm:pt>
    <dgm:pt modelId="{7B6BE662-1466-45EC-9371-6F32DE0D1D25}" type="pres">
      <dgm:prSet presAssocID="{37735F25-0486-4D64-B8D3-348665753938}" presName="FiveNodes_4" presStyleLbl="node1" presStyleIdx="3" presStyleCnt="5">
        <dgm:presLayoutVars>
          <dgm:bulletEnabled val="1"/>
        </dgm:presLayoutVars>
      </dgm:prSet>
      <dgm:spPr/>
    </dgm:pt>
    <dgm:pt modelId="{4B6BEF07-B02A-4CC8-9C52-C974F2E229EE}" type="pres">
      <dgm:prSet presAssocID="{37735F25-0486-4D64-B8D3-348665753938}" presName="FiveNodes_5" presStyleLbl="node1" presStyleIdx="4" presStyleCnt="5">
        <dgm:presLayoutVars>
          <dgm:bulletEnabled val="1"/>
        </dgm:presLayoutVars>
      </dgm:prSet>
      <dgm:spPr/>
    </dgm:pt>
    <dgm:pt modelId="{85F14C53-A7BC-43FF-B269-415C4377ACB9}" type="pres">
      <dgm:prSet presAssocID="{37735F25-0486-4D64-B8D3-348665753938}" presName="FiveConn_1-2" presStyleLbl="fgAccFollowNode1" presStyleIdx="0" presStyleCnt="4">
        <dgm:presLayoutVars>
          <dgm:bulletEnabled val="1"/>
        </dgm:presLayoutVars>
      </dgm:prSet>
      <dgm:spPr/>
    </dgm:pt>
    <dgm:pt modelId="{B2E514FB-BB16-4425-A7FD-A6D06A6E8C01}" type="pres">
      <dgm:prSet presAssocID="{37735F25-0486-4D64-B8D3-348665753938}" presName="FiveConn_2-3" presStyleLbl="fgAccFollowNode1" presStyleIdx="1" presStyleCnt="4">
        <dgm:presLayoutVars>
          <dgm:bulletEnabled val="1"/>
        </dgm:presLayoutVars>
      </dgm:prSet>
      <dgm:spPr/>
    </dgm:pt>
    <dgm:pt modelId="{E6FBA7E7-3AE1-41A7-A01F-8C0D4AB5B6D3}" type="pres">
      <dgm:prSet presAssocID="{37735F25-0486-4D64-B8D3-348665753938}" presName="FiveConn_3-4" presStyleLbl="fgAccFollowNode1" presStyleIdx="2" presStyleCnt="4">
        <dgm:presLayoutVars>
          <dgm:bulletEnabled val="1"/>
        </dgm:presLayoutVars>
      </dgm:prSet>
      <dgm:spPr/>
    </dgm:pt>
    <dgm:pt modelId="{672BC99C-C4A0-431F-909D-C6DD29EA8D0D}" type="pres">
      <dgm:prSet presAssocID="{37735F25-0486-4D64-B8D3-348665753938}" presName="FiveConn_4-5" presStyleLbl="fgAccFollowNode1" presStyleIdx="3" presStyleCnt="4">
        <dgm:presLayoutVars>
          <dgm:bulletEnabled val="1"/>
        </dgm:presLayoutVars>
      </dgm:prSet>
      <dgm:spPr/>
    </dgm:pt>
    <dgm:pt modelId="{CE64C6B3-E639-43E2-B9A9-C305F59246FB}" type="pres">
      <dgm:prSet presAssocID="{37735F25-0486-4D64-B8D3-348665753938}" presName="FiveNodes_1_text" presStyleLbl="node1" presStyleIdx="4" presStyleCnt="5">
        <dgm:presLayoutVars>
          <dgm:bulletEnabled val="1"/>
        </dgm:presLayoutVars>
      </dgm:prSet>
      <dgm:spPr/>
    </dgm:pt>
    <dgm:pt modelId="{87110231-DE3F-42D3-A2F1-A336CB9ADD3E}" type="pres">
      <dgm:prSet presAssocID="{37735F25-0486-4D64-B8D3-348665753938}" presName="FiveNodes_2_text" presStyleLbl="node1" presStyleIdx="4" presStyleCnt="5">
        <dgm:presLayoutVars>
          <dgm:bulletEnabled val="1"/>
        </dgm:presLayoutVars>
      </dgm:prSet>
      <dgm:spPr/>
    </dgm:pt>
    <dgm:pt modelId="{4A322A08-689F-48C6-A96D-7587D21B00DE}" type="pres">
      <dgm:prSet presAssocID="{37735F25-0486-4D64-B8D3-348665753938}" presName="FiveNodes_3_text" presStyleLbl="node1" presStyleIdx="4" presStyleCnt="5">
        <dgm:presLayoutVars>
          <dgm:bulletEnabled val="1"/>
        </dgm:presLayoutVars>
      </dgm:prSet>
      <dgm:spPr/>
    </dgm:pt>
    <dgm:pt modelId="{44ADDB3C-3206-4CE3-8EE7-73C757A3C2A2}" type="pres">
      <dgm:prSet presAssocID="{37735F25-0486-4D64-B8D3-348665753938}" presName="FiveNodes_4_text" presStyleLbl="node1" presStyleIdx="4" presStyleCnt="5">
        <dgm:presLayoutVars>
          <dgm:bulletEnabled val="1"/>
        </dgm:presLayoutVars>
      </dgm:prSet>
      <dgm:spPr/>
    </dgm:pt>
    <dgm:pt modelId="{5F84D876-C3A0-4C16-A9AD-360A5D6A7815}" type="pres">
      <dgm:prSet presAssocID="{37735F25-0486-4D64-B8D3-34866575393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81CA506-FF06-4142-B96F-07DF44BC12D9}" srcId="{37735F25-0486-4D64-B8D3-348665753938}" destId="{63D58FE4-3F92-4E57-AD44-44DE6D3F5A0E}" srcOrd="1" destOrd="0" parTransId="{1D0016FE-D909-48D1-83D4-F6EB147819FC}" sibTransId="{D438D480-B147-45F2-AA1F-AD9F6D9425E6}"/>
    <dgm:cxn modelId="{A761080B-1310-4017-9980-7A9CED4561C3}" srcId="{37735F25-0486-4D64-B8D3-348665753938}" destId="{F040E38D-3D11-4CC1-B473-9CCABE9EBC69}" srcOrd="2" destOrd="0" parTransId="{AB03B53D-F5C6-4DF6-AC48-5A99BE993499}" sibTransId="{209D6AA7-F85A-4C95-B1EE-94214B0838A9}"/>
    <dgm:cxn modelId="{441B1D17-B3B4-435D-9396-5A3DDF196D9B}" srcId="{37735F25-0486-4D64-B8D3-348665753938}" destId="{87E5E76B-E329-45CF-B64E-70F366F6EE5A}" srcOrd="4" destOrd="0" parTransId="{B633652D-A541-4440-9346-538B299269FE}" sibTransId="{9C14EE70-2EB8-42F1-919F-9B8BE4D681BA}"/>
    <dgm:cxn modelId="{B6521918-295F-450E-8BC9-4B32B0A15CB3}" type="presOf" srcId="{568D3622-3DA1-4C08-9F05-0EF30B9444BF}" destId="{7B6BE662-1466-45EC-9371-6F32DE0D1D25}" srcOrd="0" destOrd="0" presId="urn:microsoft.com/office/officeart/2005/8/layout/vProcess5"/>
    <dgm:cxn modelId="{D29D8862-8B2A-417A-BDA4-9DD077C10F0A}" type="presOf" srcId="{87E5E76B-E329-45CF-B64E-70F366F6EE5A}" destId="{5F84D876-C3A0-4C16-A9AD-360A5D6A7815}" srcOrd="1" destOrd="0" presId="urn:microsoft.com/office/officeart/2005/8/layout/vProcess5"/>
    <dgm:cxn modelId="{FE4DD645-E006-4B0B-B8A4-844EEA41BD25}" type="presOf" srcId="{F040E38D-3D11-4CC1-B473-9CCABE9EBC69}" destId="{4A322A08-689F-48C6-A96D-7587D21B00DE}" srcOrd="1" destOrd="0" presId="urn:microsoft.com/office/officeart/2005/8/layout/vProcess5"/>
    <dgm:cxn modelId="{5AB9D34D-93A5-43C3-AB1F-7DC15F866CD5}" type="presOf" srcId="{63D58FE4-3F92-4E57-AD44-44DE6D3F5A0E}" destId="{0816CA9A-16B7-4061-AE00-B57D17A5740E}" srcOrd="0" destOrd="0" presId="urn:microsoft.com/office/officeart/2005/8/layout/vProcess5"/>
    <dgm:cxn modelId="{7E8E8E74-7B43-452D-A72A-2711B16BC550}" type="presOf" srcId="{C4354F09-D828-4E78-A860-29F1E53198D7}" destId="{CE64C6B3-E639-43E2-B9A9-C305F59246FB}" srcOrd="1" destOrd="0" presId="urn:microsoft.com/office/officeart/2005/8/layout/vProcess5"/>
    <dgm:cxn modelId="{28A65C86-DC38-4983-932F-3F81C2ACC66A}" type="presOf" srcId="{8358A1AE-F0C8-409A-B7C8-DFAE9CA0F216}" destId="{85F14C53-A7BC-43FF-B269-415C4377ACB9}" srcOrd="0" destOrd="0" presId="urn:microsoft.com/office/officeart/2005/8/layout/vProcess5"/>
    <dgm:cxn modelId="{CD896399-4326-4413-958E-B800EC4DEE08}" type="presOf" srcId="{F040E38D-3D11-4CC1-B473-9CCABE9EBC69}" destId="{C8B22264-A9BF-46DC-B997-217DE87728E9}" srcOrd="0" destOrd="0" presId="urn:microsoft.com/office/officeart/2005/8/layout/vProcess5"/>
    <dgm:cxn modelId="{17415BC1-7567-445F-9AA9-10457B048A58}" type="presOf" srcId="{37735F25-0486-4D64-B8D3-348665753938}" destId="{E7D9CEE0-AF07-47DD-9D5C-A4C149FFBFCA}" srcOrd="0" destOrd="0" presId="urn:microsoft.com/office/officeart/2005/8/layout/vProcess5"/>
    <dgm:cxn modelId="{13C0D8D0-666E-438E-806A-B0E5BEE5549F}" type="presOf" srcId="{C4354F09-D828-4E78-A860-29F1E53198D7}" destId="{9ABD0CE5-11D9-4F22-B3AE-6351999E45C2}" srcOrd="0" destOrd="0" presId="urn:microsoft.com/office/officeart/2005/8/layout/vProcess5"/>
    <dgm:cxn modelId="{A9BCC6D5-6762-4D81-BAA1-2BC36A8624AB}" type="presOf" srcId="{568D3622-3DA1-4C08-9F05-0EF30B9444BF}" destId="{44ADDB3C-3206-4CE3-8EE7-73C757A3C2A2}" srcOrd="1" destOrd="0" presId="urn:microsoft.com/office/officeart/2005/8/layout/vProcess5"/>
    <dgm:cxn modelId="{01D795DF-E774-448A-8EA9-E12272331FEF}" type="presOf" srcId="{209D6AA7-F85A-4C95-B1EE-94214B0838A9}" destId="{E6FBA7E7-3AE1-41A7-A01F-8C0D4AB5B6D3}" srcOrd="0" destOrd="0" presId="urn:microsoft.com/office/officeart/2005/8/layout/vProcess5"/>
    <dgm:cxn modelId="{8C8A25E7-AE1C-498E-AA68-6B6A32B6FAB6}" srcId="{37735F25-0486-4D64-B8D3-348665753938}" destId="{C4354F09-D828-4E78-A860-29F1E53198D7}" srcOrd="0" destOrd="0" parTransId="{7EFC76C4-FF60-4A79-831A-A33787904FC8}" sibTransId="{8358A1AE-F0C8-409A-B7C8-DFAE9CA0F216}"/>
    <dgm:cxn modelId="{077799EB-D5B3-4B87-94BA-C0FBC5B3DA4A}" type="presOf" srcId="{87E5E76B-E329-45CF-B64E-70F366F6EE5A}" destId="{4B6BEF07-B02A-4CC8-9C52-C974F2E229EE}" srcOrd="0" destOrd="0" presId="urn:microsoft.com/office/officeart/2005/8/layout/vProcess5"/>
    <dgm:cxn modelId="{26C898EF-3BA7-4E3A-BEF1-A244F5AF59FF}" type="presOf" srcId="{63D58FE4-3F92-4E57-AD44-44DE6D3F5A0E}" destId="{87110231-DE3F-42D3-A2F1-A336CB9ADD3E}" srcOrd="1" destOrd="0" presId="urn:microsoft.com/office/officeart/2005/8/layout/vProcess5"/>
    <dgm:cxn modelId="{90230EF7-13F4-4E99-9CC9-4A31B0D84A1E}" type="presOf" srcId="{4E2C1030-FC6C-49DE-98EE-59B0DB6999BD}" destId="{672BC99C-C4A0-431F-909D-C6DD29EA8D0D}" srcOrd="0" destOrd="0" presId="urn:microsoft.com/office/officeart/2005/8/layout/vProcess5"/>
    <dgm:cxn modelId="{5B5697F7-16CC-4DF6-9B97-0BD806B49D33}" type="presOf" srcId="{D438D480-B147-45F2-AA1F-AD9F6D9425E6}" destId="{B2E514FB-BB16-4425-A7FD-A6D06A6E8C01}" srcOrd="0" destOrd="0" presId="urn:microsoft.com/office/officeart/2005/8/layout/vProcess5"/>
    <dgm:cxn modelId="{40C024FA-2DE9-4969-9E1D-14DBA27A2EA1}" srcId="{37735F25-0486-4D64-B8D3-348665753938}" destId="{568D3622-3DA1-4C08-9F05-0EF30B9444BF}" srcOrd="3" destOrd="0" parTransId="{010FD985-E2F9-4608-97B0-911EE6A2F6CC}" sibTransId="{4E2C1030-FC6C-49DE-98EE-59B0DB6999BD}"/>
    <dgm:cxn modelId="{D258FD23-4810-448A-87D9-99D1CF4A9A6F}" type="presParOf" srcId="{E7D9CEE0-AF07-47DD-9D5C-A4C149FFBFCA}" destId="{5CBF226F-9502-4224-B5C2-AA8E0062DF0C}" srcOrd="0" destOrd="0" presId="urn:microsoft.com/office/officeart/2005/8/layout/vProcess5"/>
    <dgm:cxn modelId="{F600D3D3-E848-4A4E-9856-A3C9C83185A7}" type="presParOf" srcId="{E7D9CEE0-AF07-47DD-9D5C-A4C149FFBFCA}" destId="{9ABD0CE5-11D9-4F22-B3AE-6351999E45C2}" srcOrd="1" destOrd="0" presId="urn:microsoft.com/office/officeart/2005/8/layout/vProcess5"/>
    <dgm:cxn modelId="{A68993B9-A3F9-4D17-9083-017DA370F8AA}" type="presParOf" srcId="{E7D9CEE0-AF07-47DD-9D5C-A4C149FFBFCA}" destId="{0816CA9A-16B7-4061-AE00-B57D17A5740E}" srcOrd="2" destOrd="0" presId="urn:microsoft.com/office/officeart/2005/8/layout/vProcess5"/>
    <dgm:cxn modelId="{45897FB9-0804-4065-A0A9-591B063DC273}" type="presParOf" srcId="{E7D9CEE0-AF07-47DD-9D5C-A4C149FFBFCA}" destId="{C8B22264-A9BF-46DC-B997-217DE87728E9}" srcOrd="3" destOrd="0" presId="urn:microsoft.com/office/officeart/2005/8/layout/vProcess5"/>
    <dgm:cxn modelId="{C6E61B29-467E-47C6-B666-2026802C3DE9}" type="presParOf" srcId="{E7D9CEE0-AF07-47DD-9D5C-A4C149FFBFCA}" destId="{7B6BE662-1466-45EC-9371-6F32DE0D1D25}" srcOrd="4" destOrd="0" presId="urn:microsoft.com/office/officeart/2005/8/layout/vProcess5"/>
    <dgm:cxn modelId="{0F1B3CB1-BBD3-4E9F-A8F5-B5A848B5843D}" type="presParOf" srcId="{E7D9CEE0-AF07-47DD-9D5C-A4C149FFBFCA}" destId="{4B6BEF07-B02A-4CC8-9C52-C974F2E229EE}" srcOrd="5" destOrd="0" presId="urn:microsoft.com/office/officeart/2005/8/layout/vProcess5"/>
    <dgm:cxn modelId="{C345AFD3-55FB-4302-864B-D16A21A59D4E}" type="presParOf" srcId="{E7D9CEE0-AF07-47DD-9D5C-A4C149FFBFCA}" destId="{85F14C53-A7BC-43FF-B269-415C4377ACB9}" srcOrd="6" destOrd="0" presId="urn:microsoft.com/office/officeart/2005/8/layout/vProcess5"/>
    <dgm:cxn modelId="{7C7252CB-4BD3-4E2E-B6E2-F00C29BAC98E}" type="presParOf" srcId="{E7D9CEE0-AF07-47DD-9D5C-A4C149FFBFCA}" destId="{B2E514FB-BB16-4425-A7FD-A6D06A6E8C01}" srcOrd="7" destOrd="0" presId="urn:microsoft.com/office/officeart/2005/8/layout/vProcess5"/>
    <dgm:cxn modelId="{3A980027-5BEC-4E5A-BDE8-DBB0EB8687DE}" type="presParOf" srcId="{E7D9CEE0-AF07-47DD-9D5C-A4C149FFBFCA}" destId="{E6FBA7E7-3AE1-41A7-A01F-8C0D4AB5B6D3}" srcOrd="8" destOrd="0" presId="urn:microsoft.com/office/officeart/2005/8/layout/vProcess5"/>
    <dgm:cxn modelId="{2E5B8FBD-C8F9-476B-8BC6-970098281F38}" type="presParOf" srcId="{E7D9CEE0-AF07-47DD-9D5C-A4C149FFBFCA}" destId="{672BC99C-C4A0-431F-909D-C6DD29EA8D0D}" srcOrd="9" destOrd="0" presId="urn:microsoft.com/office/officeart/2005/8/layout/vProcess5"/>
    <dgm:cxn modelId="{90447B64-52EA-4D07-B3D8-873363892515}" type="presParOf" srcId="{E7D9CEE0-AF07-47DD-9D5C-A4C149FFBFCA}" destId="{CE64C6B3-E639-43E2-B9A9-C305F59246FB}" srcOrd="10" destOrd="0" presId="urn:microsoft.com/office/officeart/2005/8/layout/vProcess5"/>
    <dgm:cxn modelId="{4A79973B-5F71-4AE6-988F-7611F8B7E9F5}" type="presParOf" srcId="{E7D9CEE0-AF07-47DD-9D5C-A4C149FFBFCA}" destId="{87110231-DE3F-42D3-A2F1-A336CB9ADD3E}" srcOrd="11" destOrd="0" presId="urn:microsoft.com/office/officeart/2005/8/layout/vProcess5"/>
    <dgm:cxn modelId="{595DCAB7-7EB3-4F92-B329-D4830525BCBF}" type="presParOf" srcId="{E7D9CEE0-AF07-47DD-9D5C-A4C149FFBFCA}" destId="{4A322A08-689F-48C6-A96D-7587D21B00DE}" srcOrd="12" destOrd="0" presId="urn:microsoft.com/office/officeart/2005/8/layout/vProcess5"/>
    <dgm:cxn modelId="{8B3BA51C-9FDD-4D10-91E2-1F89818D610E}" type="presParOf" srcId="{E7D9CEE0-AF07-47DD-9D5C-A4C149FFBFCA}" destId="{44ADDB3C-3206-4CE3-8EE7-73C757A3C2A2}" srcOrd="13" destOrd="0" presId="urn:microsoft.com/office/officeart/2005/8/layout/vProcess5"/>
    <dgm:cxn modelId="{F7B06B18-C3BD-443E-9FAC-25C87798B022}" type="presParOf" srcId="{E7D9CEE0-AF07-47DD-9D5C-A4C149FFBFCA}" destId="{5F84D876-C3A0-4C16-A9AD-360A5D6A781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3C233C-63C7-4F2B-9B01-6C3565341B2C}" type="doc">
      <dgm:prSet loTypeId="urn:microsoft.com/office/officeart/2005/8/layout/process1" loCatId="process" qsTypeId="urn:microsoft.com/office/officeart/2005/8/quickstyle/simple1" qsCatId="simple" csTypeId="urn:microsoft.com/office/officeart/2005/8/colors/accent6_5" csCatId="accent6" phldr="1"/>
      <dgm:spPr/>
    </dgm:pt>
    <dgm:pt modelId="{CB6EE07C-2C38-4A36-8E8A-A6D0E00FFB4B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Business Understanding</a:t>
          </a:r>
          <a:endParaRPr lang="en-US"/>
        </a:p>
      </dgm:t>
    </dgm:pt>
    <dgm:pt modelId="{72EB6ADB-45C9-4C96-B7F7-8B558A673F11}" type="parTrans" cxnId="{528CF714-0D44-475A-9C2D-9C182D2869DF}">
      <dgm:prSet/>
      <dgm:spPr/>
    </dgm:pt>
    <dgm:pt modelId="{24B49A50-096F-4801-9AEF-8FE7ACAA63B3}" type="sibTrans" cxnId="{528CF714-0D44-475A-9C2D-9C182D2869DF}">
      <dgm:prSet/>
      <dgm:spPr/>
      <dgm:t>
        <a:bodyPr/>
        <a:lstStyle/>
        <a:p>
          <a:endParaRPr lang="en-US"/>
        </a:p>
      </dgm:t>
    </dgm:pt>
    <dgm:pt modelId="{1FAA0CA1-1BA2-45DA-AB48-C22493D03105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Data </a:t>
          </a:r>
          <a:r>
            <a:rPr lang="en-US" err="1">
              <a:latin typeface="Aptos Display" panose="020F0302020204030204"/>
            </a:rPr>
            <a:t>Uderstanding</a:t>
          </a:r>
          <a:endParaRPr lang="en-US"/>
        </a:p>
      </dgm:t>
    </dgm:pt>
    <dgm:pt modelId="{F6285C0E-B223-48CD-B0CB-D97C891A19FA}" type="parTrans" cxnId="{8FE0E5D8-5473-4274-98D2-FFC4DAFB62CE}">
      <dgm:prSet/>
      <dgm:spPr/>
    </dgm:pt>
    <dgm:pt modelId="{BEBCFAC5-AEC3-4290-BE8A-73D5B29F16F4}" type="sibTrans" cxnId="{8FE0E5D8-5473-4274-98D2-FFC4DAFB62CE}">
      <dgm:prSet/>
      <dgm:spPr/>
      <dgm:t>
        <a:bodyPr/>
        <a:lstStyle/>
        <a:p>
          <a:endParaRPr lang="en-US"/>
        </a:p>
      </dgm:t>
    </dgm:pt>
    <dgm:pt modelId="{53303302-17E9-464B-A342-B79C3430A340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Data Preparation</a:t>
          </a:r>
          <a:endParaRPr lang="en-US"/>
        </a:p>
      </dgm:t>
    </dgm:pt>
    <dgm:pt modelId="{3B6F73B4-ECA8-4D46-9C2D-C85487601C16}" type="parTrans" cxnId="{0DD56E5E-8D95-49E2-A7FB-E017A5C88219}">
      <dgm:prSet/>
      <dgm:spPr/>
    </dgm:pt>
    <dgm:pt modelId="{4C64F92A-C354-4EDD-AE2A-542F676D60A0}" type="sibTrans" cxnId="{0DD56E5E-8D95-49E2-A7FB-E017A5C88219}">
      <dgm:prSet/>
      <dgm:spPr/>
      <dgm:t>
        <a:bodyPr/>
        <a:lstStyle/>
        <a:p>
          <a:endParaRPr lang="en-US"/>
        </a:p>
      </dgm:t>
    </dgm:pt>
    <dgm:pt modelId="{EB2CC017-B213-4753-9BE1-01658C792FC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Exploratory Data Analysis (EDA)</a:t>
          </a:r>
        </a:p>
      </dgm:t>
    </dgm:pt>
    <dgm:pt modelId="{7E505455-DD09-4199-AA58-FF2868DE0FA9}" type="parTrans" cxnId="{9F62D31C-8357-498E-908A-060123C1B187}">
      <dgm:prSet/>
      <dgm:spPr/>
    </dgm:pt>
    <dgm:pt modelId="{831A96BF-444A-4FFD-BB82-A023FC18D8DD}" type="sibTrans" cxnId="{9F62D31C-8357-498E-908A-060123C1B187}">
      <dgm:prSet/>
      <dgm:spPr/>
    </dgm:pt>
    <dgm:pt modelId="{F68E81E2-9F79-43D9-8657-2E891BBA9B47}" type="pres">
      <dgm:prSet presAssocID="{013C233C-63C7-4F2B-9B01-6C3565341B2C}" presName="Name0" presStyleCnt="0">
        <dgm:presLayoutVars>
          <dgm:dir/>
          <dgm:resizeHandles val="exact"/>
        </dgm:presLayoutVars>
      </dgm:prSet>
      <dgm:spPr/>
    </dgm:pt>
    <dgm:pt modelId="{D3C8C0F5-46CC-437F-B1AE-0E2C69ABC08C}" type="pres">
      <dgm:prSet presAssocID="{CB6EE07C-2C38-4A36-8E8A-A6D0E00FFB4B}" presName="node" presStyleLbl="node1" presStyleIdx="0" presStyleCnt="4">
        <dgm:presLayoutVars>
          <dgm:bulletEnabled val="1"/>
        </dgm:presLayoutVars>
      </dgm:prSet>
      <dgm:spPr/>
    </dgm:pt>
    <dgm:pt modelId="{40119C72-3A16-4208-8C5E-C90FC6B4D368}" type="pres">
      <dgm:prSet presAssocID="{24B49A50-096F-4801-9AEF-8FE7ACAA63B3}" presName="sibTrans" presStyleLbl="sibTrans2D1" presStyleIdx="0" presStyleCnt="3"/>
      <dgm:spPr/>
    </dgm:pt>
    <dgm:pt modelId="{20ED4681-11CF-48A7-A95F-66408F722A1D}" type="pres">
      <dgm:prSet presAssocID="{24B49A50-096F-4801-9AEF-8FE7ACAA63B3}" presName="connectorText" presStyleLbl="sibTrans2D1" presStyleIdx="0" presStyleCnt="3"/>
      <dgm:spPr/>
    </dgm:pt>
    <dgm:pt modelId="{C745AE99-731B-4C28-B4B7-64BC52BDB023}" type="pres">
      <dgm:prSet presAssocID="{1FAA0CA1-1BA2-45DA-AB48-C22493D03105}" presName="node" presStyleLbl="node1" presStyleIdx="1" presStyleCnt="4">
        <dgm:presLayoutVars>
          <dgm:bulletEnabled val="1"/>
        </dgm:presLayoutVars>
      </dgm:prSet>
      <dgm:spPr/>
    </dgm:pt>
    <dgm:pt modelId="{07B3F1F7-03E2-4140-BE38-34FAE603F35E}" type="pres">
      <dgm:prSet presAssocID="{BEBCFAC5-AEC3-4290-BE8A-73D5B29F16F4}" presName="sibTrans" presStyleLbl="sibTrans2D1" presStyleIdx="1" presStyleCnt="3"/>
      <dgm:spPr/>
    </dgm:pt>
    <dgm:pt modelId="{0BB52DF2-D2D8-4868-9337-A06008D587FE}" type="pres">
      <dgm:prSet presAssocID="{BEBCFAC5-AEC3-4290-BE8A-73D5B29F16F4}" presName="connectorText" presStyleLbl="sibTrans2D1" presStyleIdx="1" presStyleCnt="3"/>
      <dgm:spPr/>
    </dgm:pt>
    <dgm:pt modelId="{FB24EFD4-63B8-40F3-8D96-5200605D65BB}" type="pres">
      <dgm:prSet presAssocID="{53303302-17E9-464B-A342-B79C3430A340}" presName="node" presStyleLbl="node1" presStyleIdx="2" presStyleCnt="4">
        <dgm:presLayoutVars>
          <dgm:bulletEnabled val="1"/>
        </dgm:presLayoutVars>
      </dgm:prSet>
      <dgm:spPr/>
    </dgm:pt>
    <dgm:pt modelId="{F07CDA57-425D-47FC-8305-0E46683D09E8}" type="pres">
      <dgm:prSet presAssocID="{4C64F92A-C354-4EDD-AE2A-542F676D60A0}" presName="sibTrans" presStyleLbl="sibTrans2D1" presStyleIdx="2" presStyleCnt="3"/>
      <dgm:spPr/>
    </dgm:pt>
    <dgm:pt modelId="{41A98217-8858-421D-B58A-6B76F915DC6E}" type="pres">
      <dgm:prSet presAssocID="{4C64F92A-C354-4EDD-AE2A-542F676D60A0}" presName="connectorText" presStyleLbl="sibTrans2D1" presStyleIdx="2" presStyleCnt="3"/>
      <dgm:spPr/>
    </dgm:pt>
    <dgm:pt modelId="{2FF2D88E-E4E5-4BB1-B12B-0D611250E941}" type="pres">
      <dgm:prSet presAssocID="{EB2CC017-B213-4753-9BE1-01658C792FC1}" presName="node" presStyleLbl="node1" presStyleIdx="3" presStyleCnt="4">
        <dgm:presLayoutVars>
          <dgm:bulletEnabled val="1"/>
        </dgm:presLayoutVars>
      </dgm:prSet>
      <dgm:spPr/>
    </dgm:pt>
  </dgm:ptLst>
  <dgm:cxnLst>
    <dgm:cxn modelId="{528CF714-0D44-475A-9C2D-9C182D2869DF}" srcId="{013C233C-63C7-4F2B-9B01-6C3565341B2C}" destId="{CB6EE07C-2C38-4A36-8E8A-A6D0E00FFB4B}" srcOrd="0" destOrd="0" parTransId="{72EB6ADB-45C9-4C96-B7F7-8B558A673F11}" sibTransId="{24B49A50-096F-4801-9AEF-8FE7ACAA63B3}"/>
    <dgm:cxn modelId="{9F62D31C-8357-498E-908A-060123C1B187}" srcId="{013C233C-63C7-4F2B-9B01-6C3565341B2C}" destId="{EB2CC017-B213-4753-9BE1-01658C792FC1}" srcOrd="3" destOrd="0" parTransId="{7E505455-DD09-4199-AA58-FF2868DE0FA9}" sibTransId="{831A96BF-444A-4FFD-BB82-A023FC18D8DD}"/>
    <dgm:cxn modelId="{9E4D9822-8183-4DA9-9DD1-E0ACCC6F982C}" type="presOf" srcId="{013C233C-63C7-4F2B-9B01-6C3565341B2C}" destId="{F68E81E2-9F79-43D9-8657-2E891BBA9B47}" srcOrd="0" destOrd="0" presId="urn:microsoft.com/office/officeart/2005/8/layout/process1"/>
    <dgm:cxn modelId="{840B7930-E5A6-4D4B-A442-588C4E33DD35}" type="presOf" srcId="{CB6EE07C-2C38-4A36-8E8A-A6D0E00FFB4B}" destId="{D3C8C0F5-46CC-437F-B1AE-0E2C69ABC08C}" srcOrd="0" destOrd="0" presId="urn:microsoft.com/office/officeart/2005/8/layout/process1"/>
    <dgm:cxn modelId="{0DD56E5E-8D95-49E2-A7FB-E017A5C88219}" srcId="{013C233C-63C7-4F2B-9B01-6C3565341B2C}" destId="{53303302-17E9-464B-A342-B79C3430A340}" srcOrd="2" destOrd="0" parTransId="{3B6F73B4-ECA8-4D46-9C2D-C85487601C16}" sibTransId="{4C64F92A-C354-4EDD-AE2A-542F676D60A0}"/>
    <dgm:cxn modelId="{FD8CA961-E1C1-482D-82FF-BA10B210FF30}" type="presOf" srcId="{4C64F92A-C354-4EDD-AE2A-542F676D60A0}" destId="{F07CDA57-425D-47FC-8305-0E46683D09E8}" srcOrd="0" destOrd="0" presId="urn:microsoft.com/office/officeart/2005/8/layout/process1"/>
    <dgm:cxn modelId="{68CAC147-87B3-4BF0-8C81-B7BC433485FA}" type="presOf" srcId="{24B49A50-096F-4801-9AEF-8FE7ACAA63B3}" destId="{20ED4681-11CF-48A7-A95F-66408F722A1D}" srcOrd="1" destOrd="0" presId="urn:microsoft.com/office/officeart/2005/8/layout/process1"/>
    <dgm:cxn modelId="{1E24E84B-DDB0-4091-B9F3-2D725009C8EF}" type="presOf" srcId="{4C64F92A-C354-4EDD-AE2A-542F676D60A0}" destId="{41A98217-8858-421D-B58A-6B76F915DC6E}" srcOrd="1" destOrd="0" presId="urn:microsoft.com/office/officeart/2005/8/layout/process1"/>
    <dgm:cxn modelId="{1DE0C07E-8A3F-4CAD-AAAE-D1EF30548E90}" type="presOf" srcId="{BEBCFAC5-AEC3-4290-BE8A-73D5B29F16F4}" destId="{07B3F1F7-03E2-4140-BE38-34FAE603F35E}" srcOrd="0" destOrd="0" presId="urn:microsoft.com/office/officeart/2005/8/layout/process1"/>
    <dgm:cxn modelId="{D880348C-1AF3-4664-AED5-83DABF3D0C6F}" type="presOf" srcId="{24B49A50-096F-4801-9AEF-8FE7ACAA63B3}" destId="{40119C72-3A16-4208-8C5E-C90FC6B4D368}" srcOrd="0" destOrd="0" presId="urn:microsoft.com/office/officeart/2005/8/layout/process1"/>
    <dgm:cxn modelId="{40C0048D-148A-443D-A62A-19E00770EF96}" type="presOf" srcId="{EB2CC017-B213-4753-9BE1-01658C792FC1}" destId="{2FF2D88E-E4E5-4BB1-B12B-0D611250E941}" srcOrd="0" destOrd="0" presId="urn:microsoft.com/office/officeart/2005/8/layout/process1"/>
    <dgm:cxn modelId="{060E96B9-3EAB-4A48-A6FA-B0275836EC02}" type="presOf" srcId="{53303302-17E9-464B-A342-B79C3430A340}" destId="{FB24EFD4-63B8-40F3-8D96-5200605D65BB}" srcOrd="0" destOrd="0" presId="urn:microsoft.com/office/officeart/2005/8/layout/process1"/>
    <dgm:cxn modelId="{F7B3ABCA-4D7A-45C1-848F-96C5494C7F70}" type="presOf" srcId="{BEBCFAC5-AEC3-4290-BE8A-73D5B29F16F4}" destId="{0BB52DF2-D2D8-4868-9337-A06008D587FE}" srcOrd="1" destOrd="0" presId="urn:microsoft.com/office/officeart/2005/8/layout/process1"/>
    <dgm:cxn modelId="{8FE0E5D8-5473-4274-98D2-FFC4DAFB62CE}" srcId="{013C233C-63C7-4F2B-9B01-6C3565341B2C}" destId="{1FAA0CA1-1BA2-45DA-AB48-C22493D03105}" srcOrd="1" destOrd="0" parTransId="{F6285C0E-B223-48CD-B0CB-D97C891A19FA}" sibTransId="{BEBCFAC5-AEC3-4290-BE8A-73D5B29F16F4}"/>
    <dgm:cxn modelId="{BE1EDAEF-F2C5-43AE-B90E-79C957243861}" type="presOf" srcId="{1FAA0CA1-1BA2-45DA-AB48-C22493D03105}" destId="{C745AE99-731B-4C28-B4B7-64BC52BDB023}" srcOrd="0" destOrd="0" presId="urn:microsoft.com/office/officeart/2005/8/layout/process1"/>
    <dgm:cxn modelId="{BBD3581D-A0F7-4F5D-9A4A-F265006364E6}" type="presParOf" srcId="{F68E81E2-9F79-43D9-8657-2E891BBA9B47}" destId="{D3C8C0F5-46CC-437F-B1AE-0E2C69ABC08C}" srcOrd="0" destOrd="0" presId="urn:microsoft.com/office/officeart/2005/8/layout/process1"/>
    <dgm:cxn modelId="{7AD5E69B-BB38-4CC4-AD6E-9A086322D777}" type="presParOf" srcId="{F68E81E2-9F79-43D9-8657-2E891BBA9B47}" destId="{40119C72-3A16-4208-8C5E-C90FC6B4D368}" srcOrd="1" destOrd="0" presId="urn:microsoft.com/office/officeart/2005/8/layout/process1"/>
    <dgm:cxn modelId="{6BA12E36-B690-4D50-B5A6-3A238D09DFBC}" type="presParOf" srcId="{40119C72-3A16-4208-8C5E-C90FC6B4D368}" destId="{20ED4681-11CF-48A7-A95F-66408F722A1D}" srcOrd="0" destOrd="0" presId="urn:microsoft.com/office/officeart/2005/8/layout/process1"/>
    <dgm:cxn modelId="{14DD8B81-88D3-49F2-941E-96E72D6ED02C}" type="presParOf" srcId="{F68E81E2-9F79-43D9-8657-2E891BBA9B47}" destId="{C745AE99-731B-4C28-B4B7-64BC52BDB023}" srcOrd="2" destOrd="0" presId="urn:microsoft.com/office/officeart/2005/8/layout/process1"/>
    <dgm:cxn modelId="{1D2EF33F-91F0-41DA-8CD8-76E92F59B68D}" type="presParOf" srcId="{F68E81E2-9F79-43D9-8657-2E891BBA9B47}" destId="{07B3F1F7-03E2-4140-BE38-34FAE603F35E}" srcOrd="3" destOrd="0" presId="urn:microsoft.com/office/officeart/2005/8/layout/process1"/>
    <dgm:cxn modelId="{04965ED0-B7B2-45AA-8445-26183576CFAB}" type="presParOf" srcId="{07B3F1F7-03E2-4140-BE38-34FAE603F35E}" destId="{0BB52DF2-D2D8-4868-9337-A06008D587FE}" srcOrd="0" destOrd="0" presId="urn:microsoft.com/office/officeart/2005/8/layout/process1"/>
    <dgm:cxn modelId="{8562A13C-072A-40D1-8870-C0D8164317FA}" type="presParOf" srcId="{F68E81E2-9F79-43D9-8657-2E891BBA9B47}" destId="{FB24EFD4-63B8-40F3-8D96-5200605D65BB}" srcOrd="4" destOrd="0" presId="urn:microsoft.com/office/officeart/2005/8/layout/process1"/>
    <dgm:cxn modelId="{67B87FE1-14E2-4305-8B8B-CD606EFAF9FB}" type="presParOf" srcId="{F68E81E2-9F79-43D9-8657-2E891BBA9B47}" destId="{F07CDA57-425D-47FC-8305-0E46683D09E8}" srcOrd="5" destOrd="0" presId="urn:microsoft.com/office/officeart/2005/8/layout/process1"/>
    <dgm:cxn modelId="{97FB5401-58ED-41F4-BED6-6B4A9AA113D4}" type="presParOf" srcId="{F07CDA57-425D-47FC-8305-0E46683D09E8}" destId="{41A98217-8858-421D-B58A-6B76F915DC6E}" srcOrd="0" destOrd="0" presId="urn:microsoft.com/office/officeart/2005/8/layout/process1"/>
    <dgm:cxn modelId="{46B8EDAC-3A8D-416D-ACC6-A673128AEC93}" type="presParOf" srcId="{F68E81E2-9F79-43D9-8657-2E891BBA9B47}" destId="{2FF2D88E-E4E5-4BB1-B12B-0D611250E94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33BC4D-6058-4636-8E8B-5B9F0BE44B09}" type="doc">
      <dgm:prSet loTypeId="urn:microsoft.com/office/officeart/2005/8/layout/process5" loCatId="process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8201656D-EB31-4845-ACF0-63739F981713}">
      <dgm:prSet phldrT="[Text]" phldr="0"/>
      <dgm:spPr/>
      <dgm:t>
        <a:bodyPr/>
        <a:lstStyle/>
        <a:p>
          <a:pPr rtl="0"/>
          <a:r>
            <a:rPr lang="en-US" dirty="0" err="1">
              <a:latin typeface="Aptos Display" panose="020F0302020204030204"/>
            </a:rPr>
            <a:t>Bisnis</a:t>
          </a:r>
          <a:r>
            <a:rPr lang="en-US" dirty="0">
              <a:latin typeface="Aptos Display" panose="020F0302020204030204"/>
            </a:rPr>
            <a:t> Understanding</a:t>
          </a:r>
          <a:endParaRPr lang="en-US" dirty="0"/>
        </a:p>
      </dgm:t>
    </dgm:pt>
    <dgm:pt modelId="{E943F3FF-F1A8-456A-B3C5-B6B92CDFB75B}" type="parTrans" cxnId="{9F91A2BF-D14B-4B23-AC0D-55AC2C37DDC0}">
      <dgm:prSet/>
      <dgm:spPr/>
      <dgm:t>
        <a:bodyPr/>
        <a:lstStyle/>
        <a:p>
          <a:endParaRPr lang="en-US"/>
        </a:p>
      </dgm:t>
    </dgm:pt>
    <dgm:pt modelId="{CD2D7B5E-86C8-4185-8D95-657D1F2582C0}" type="sibTrans" cxnId="{9F91A2BF-D14B-4B23-AC0D-55AC2C37DDC0}">
      <dgm:prSet/>
      <dgm:spPr/>
      <dgm:t>
        <a:bodyPr/>
        <a:lstStyle/>
        <a:p>
          <a:endParaRPr lang="en-US"/>
        </a:p>
      </dgm:t>
    </dgm:pt>
    <dgm:pt modelId="{C326FEBA-F649-4DA2-A891-0403066D061F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Data Understanding</a:t>
          </a:r>
          <a:endParaRPr lang="en-US" dirty="0"/>
        </a:p>
      </dgm:t>
    </dgm:pt>
    <dgm:pt modelId="{F6639D77-8553-410D-AD74-46DA6B583C2D}" type="parTrans" cxnId="{7D78FE67-22E5-4B21-8F37-3DA681645B0E}">
      <dgm:prSet/>
      <dgm:spPr/>
      <dgm:t>
        <a:bodyPr/>
        <a:lstStyle/>
        <a:p>
          <a:endParaRPr lang="en-US"/>
        </a:p>
      </dgm:t>
    </dgm:pt>
    <dgm:pt modelId="{094DB9AC-B481-4F3E-B8B2-40B6F253977E}" type="sibTrans" cxnId="{7D78FE67-22E5-4B21-8F37-3DA681645B0E}">
      <dgm:prSet/>
      <dgm:spPr/>
      <dgm:t>
        <a:bodyPr/>
        <a:lstStyle/>
        <a:p>
          <a:endParaRPr lang="en-US"/>
        </a:p>
      </dgm:t>
    </dgm:pt>
    <dgm:pt modelId="{4A6C6362-6E8C-46E7-8152-1CA9EB779B36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Data Preparation</a:t>
          </a:r>
          <a:endParaRPr lang="en-US" dirty="0"/>
        </a:p>
      </dgm:t>
    </dgm:pt>
    <dgm:pt modelId="{EEF5D9FA-FE05-47C2-A323-A57BD32DA329}" type="parTrans" cxnId="{FCF6D447-93E5-4912-B4A6-218769DC4ED3}">
      <dgm:prSet/>
      <dgm:spPr/>
      <dgm:t>
        <a:bodyPr/>
        <a:lstStyle/>
        <a:p>
          <a:endParaRPr lang="en-US"/>
        </a:p>
      </dgm:t>
    </dgm:pt>
    <dgm:pt modelId="{B8DBEA90-C30E-47A5-ABCA-C20FF609E897}" type="sibTrans" cxnId="{FCF6D447-93E5-4912-B4A6-218769DC4ED3}">
      <dgm:prSet/>
      <dgm:spPr/>
      <dgm:t>
        <a:bodyPr/>
        <a:lstStyle/>
        <a:p>
          <a:endParaRPr lang="en-US"/>
        </a:p>
      </dgm:t>
    </dgm:pt>
    <dgm:pt modelId="{24CD2256-CC2B-4966-9F0C-2D02F82EC660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Exploratory Data Analysis</a:t>
          </a:r>
          <a:endParaRPr lang="en-US" dirty="0"/>
        </a:p>
      </dgm:t>
    </dgm:pt>
    <dgm:pt modelId="{F075E569-B6A8-40C8-9C92-8EEB7A32D646}" type="parTrans" cxnId="{6ACACDFB-618D-4978-BC3C-73D25558C0D6}">
      <dgm:prSet/>
      <dgm:spPr/>
      <dgm:t>
        <a:bodyPr/>
        <a:lstStyle/>
        <a:p>
          <a:endParaRPr lang="en-US"/>
        </a:p>
      </dgm:t>
    </dgm:pt>
    <dgm:pt modelId="{6AE6D829-DBA1-4E2A-A2EA-650F6B91305E}" type="sibTrans" cxnId="{6ACACDFB-618D-4978-BC3C-73D25558C0D6}">
      <dgm:prSet/>
      <dgm:spPr/>
      <dgm:t>
        <a:bodyPr/>
        <a:lstStyle/>
        <a:p>
          <a:endParaRPr lang="en-US"/>
        </a:p>
      </dgm:t>
    </dgm:pt>
    <dgm:pt modelId="{A8F85CC8-02C4-4A03-8329-F6A3FF0AE56E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Feature Enginering </a:t>
          </a:r>
          <a:endParaRPr lang="en-US" dirty="0"/>
        </a:p>
      </dgm:t>
    </dgm:pt>
    <dgm:pt modelId="{9F889476-84B1-4F06-97E1-3529494C0DF1}" type="parTrans" cxnId="{FF19135F-BFD7-4C5C-9BEF-FE8E6184E182}">
      <dgm:prSet/>
      <dgm:spPr/>
      <dgm:t>
        <a:bodyPr/>
        <a:lstStyle/>
        <a:p>
          <a:endParaRPr lang="en-US"/>
        </a:p>
      </dgm:t>
    </dgm:pt>
    <dgm:pt modelId="{24681567-390E-4E6E-8A54-99B603AF75D9}" type="sibTrans" cxnId="{FF19135F-BFD7-4C5C-9BEF-FE8E6184E182}">
      <dgm:prSet/>
      <dgm:spPr/>
      <dgm:t>
        <a:bodyPr/>
        <a:lstStyle/>
        <a:p>
          <a:endParaRPr lang="en-US"/>
        </a:p>
      </dgm:t>
    </dgm:pt>
    <dgm:pt modelId="{756A5DD6-3F7E-4C78-8D14-5F7CE6EC5482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Implementasi Model Machine Learning</a:t>
          </a:r>
        </a:p>
      </dgm:t>
    </dgm:pt>
    <dgm:pt modelId="{18D0F695-6275-4366-B72D-62563B721D04}" type="parTrans" cxnId="{2E63713B-E973-49C2-AB10-274457BAB6AB}">
      <dgm:prSet/>
      <dgm:spPr/>
    </dgm:pt>
    <dgm:pt modelId="{656A8380-1D03-4231-9C03-48FBEB194104}" type="sibTrans" cxnId="{2E63713B-E973-49C2-AB10-274457BAB6AB}">
      <dgm:prSet/>
      <dgm:spPr/>
      <dgm:t>
        <a:bodyPr/>
        <a:lstStyle/>
        <a:p>
          <a:endParaRPr lang="en-US"/>
        </a:p>
      </dgm:t>
    </dgm:pt>
    <dgm:pt modelId="{A1D1A064-F2FA-45A4-B359-FB55BF1D42C0}">
      <dgm:prSet phldr="0"/>
      <dgm:spPr/>
      <dgm:t>
        <a:bodyPr/>
        <a:lstStyle/>
        <a:p>
          <a:pPr rtl="0"/>
          <a:r>
            <a:rPr lang="en-US" dirty="0" err="1">
              <a:latin typeface="Aptos Display" panose="020F0302020204030204"/>
            </a:rPr>
            <a:t>Evaluasi</a:t>
          </a:r>
          <a:r>
            <a:rPr lang="en-US" dirty="0">
              <a:latin typeface="Aptos Display" panose="020F0302020204030204"/>
            </a:rPr>
            <a:t> Model</a:t>
          </a:r>
        </a:p>
      </dgm:t>
    </dgm:pt>
    <dgm:pt modelId="{55521AB0-13BA-4B99-A4F1-D4D14C13B9B0}" type="parTrans" cxnId="{F8E674A0-ABB8-454D-91A3-E89EA896BF82}">
      <dgm:prSet/>
      <dgm:spPr/>
    </dgm:pt>
    <dgm:pt modelId="{9F3E7B98-12F7-475F-9DEA-9FCECF7880D1}" type="sibTrans" cxnId="{F8E674A0-ABB8-454D-91A3-E89EA896BF82}">
      <dgm:prSet/>
      <dgm:spPr/>
      <dgm:t>
        <a:bodyPr/>
        <a:lstStyle/>
        <a:p>
          <a:endParaRPr lang="en-US"/>
        </a:p>
      </dgm:t>
    </dgm:pt>
    <dgm:pt modelId="{97278660-13DD-4DD3-93EF-772AF4375F31}">
      <dgm:prSet phldr="0"/>
      <dgm:spPr/>
      <dgm:t>
        <a:bodyPr/>
        <a:lstStyle/>
        <a:p>
          <a:pPr rtl="0"/>
          <a:r>
            <a:rPr lang="en-US" dirty="0" err="1">
              <a:latin typeface="Aptos Display" panose="020F0302020204030204"/>
            </a:rPr>
            <a:t>Optimisasi</a:t>
          </a:r>
          <a:r>
            <a:rPr lang="en-US" dirty="0">
              <a:latin typeface="Aptos Display" panose="020F0302020204030204"/>
            </a:rPr>
            <a:t> Model</a:t>
          </a:r>
        </a:p>
      </dgm:t>
    </dgm:pt>
    <dgm:pt modelId="{549DA4A9-88BF-48CD-96AC-B2194ECED79D}" type="parTrans" cxnId="{99A3B257-9837-4E00-8463-6A3CE13EEE67}">
      <dgm:prSet/>
      <dgm:spPr/>
    </dgm:pt>
    <dgm:pt modelId="{CA2EA0F7-8F7B-44E5-9B27-70E32458B6D5}" type="sibTrans" cxnId="{99A3B257-9837-4E00-8463-6A3CE13EEE67}">
      <dgm:prSet/>
      <dgm:spPr/>
    </dgm:pt>
    <dgm:pt modelId="{D5FAADF9-3584-424E-961A-2B6A013B4105}" type="pres">
      <dgm:prSet presAssocID="{1933BC4D-6058-4636-8E8B-5B9F0BE44B09}" presName="diagram" presStyleCnt="0">
        <dgm:presLayoutVars>
          <dgm:dir/>
          <dgm:resizeHandles val="exact"/>
        </dgm:presLayoutVars>
      </dgm:prSet>
      <dgm:spPr/>
    </dgm:pt>
    <dgm:pt modelId="{022FEE4A-295D-4B17-B230-5E17F25BD02D}" type="pres">
      <dgm:prSet presAssocID="{8201656D-EB31-4845-ACF0-63739F981713}" presName="node" presStyleLbl="node1" presStyleIdx="0" presStyleCnt="8">
        <dgm:presLayoutVars>
          <dgm:bulletEnabled val="1"/>
        </dgm:presLayoutVars>
      </dgm:prSet>
      <dgm:spPr/>
    </dgm:pt>
    <dgm:pt modelId="{5859BB1E-3B9D-4DB9-9D31-F73AE7544B73}" type="pres">
      <dgm:prSet presAssocID="{CD2D7B5E-86C8-4185-8D95-657D1F2582C0}" presName="sibTrans" presStyleLbl="sibTrans2D1" presStyleIdx="0" presStyleCnt="7"/>
      <dgm:spPr/>
    </dgm:pt>
    <dgm:pt modelId="{8B74DA5A-8559-43F4-B6E0-5B812D697E0A}" type="pres">
      <dgm:prSet presAssocID="{CD2D7B5E-86C8-4185-8D95-657D1F2582C0}" presName="connectorText" presStyleLbl="sibTrans2D1" presStyleIdx="0" presStyleCnt="7"/>
      <dgm:spPr/>
    </dgm:pt>
    <dgm:pt modelId="{A5BE4A91-4104-499F-9BA3-60C46F85A426}" type="pres">
      <dgm:prSet presAssocID="{C326FEBA-F649-4DA2-A891-0403066D061F}" presName="node" presStyleLbl="node1" presStyleIdx="1" presStyleCnt="8">
        <dgm:presLayoutVars>
          <dgm:bulletEnabled val="1"/>
        </dgm:presLayoutVars>
      </dgm:prSet>
      <dgm:spPr/>
    </dgm:pt>
    <dgm:pt modelId="{FC5823A2-E27A-4E93-90C3-D110D848F9C6}" type="pres">
      <dgm:prSet presAssocID="{094DB9AC-B481-4F3E-B8B2-40B6F253977E}" presName="sibTrans" presStyleLbl="sibTrans2D1" presStyleIdx="1" presStyleCnt="7"/>
      <dgm:spPr/>
    </dgm:pt>
    <dgm:pt modelId="{F13B3FF7-5CF8-472D-ACA0-344E953775B2}" type="pres">
      <dgm:prSet presAssocID="{094DB9AC-B481-4F3E-B8B2-40B6F253977E}" presName="connectorText" presStyleLbl="sibTrans2D1" presStyleIdx="1" presStyleCnt="7"/>
      <dgm:spPr/>
    </dgm:pt>
    <dgm:pt modelId="{4B6302E0-35E6-425B-AD81-ED9D5A48BA8A}" type="pres">
      <dgm:prSet presAssocID="{4A6C6362-6E8C-46E7-8152-1CA9EB779B36}" presName="node" presStyleLbl="node1" presStyleIdx="2" presStyleCnt="8">
        <dgm:presLayoutVars>
          <dgm:bulletEnabled val="1"/>
        </dgm:presLayoutVars>
      </dgm:prSet>
      <dgm:spPr/>
    </dgm:pt>
    <dgm:pt modelId="{A5326C88-84B1-41FE-B4C7-237E3AF47B9B}" type="pres">
      <dgm:prSet presAssocID="{B8DBEA90-C30E-47A5-ABCA-C20FF609E897}" presName="sibTrans" presStyleLbl="sibTrans2D1" presStyleIdx="2" presStyleCnt="7"/>
      <dgm:spPr/>
    </dgm:pt>
    <dgm:pt modelId="{28694242-BE0A-47AD-872E-D694960F8EFE}" type="pres">
      <dgm:prSet presAssocID="{B8DBEA90-C30E-47A5-ABCA-C20FF609E897}" presName="connectorText" presStyleLbl="sibTrans2D1" presStyleIdx="2" presStyleCnt="7"/>
      <dgm:spPr/>
    </dgm:pt>
    <dgm:pt modelId="{DC6BE818-363C-490D-8E88-3D5EF57F785B}" type="pres">
      <dgm:prSet presAssocID="{24CD2256-CC2B-4966-9F0C-2D02F82EC660}" presName="node" presStyleLbl="node1" presStyleIdx="3" presStyleCnt="8">
        <dgm:presLayoutVars>
          <dgm:bulletEnabled val="1"/>
        </dgm:presLayoutVars>
      </dgm:prSet>
      <dgm:spPr/>
    </dgm:pt>
    <dgm:pt modelId="{9FC58413-0C8F-4FFF-857C-131CD3AB12DC}" type="pres">
      <dgm:prSet presAssocID="{6AE6D829-DBA1-4E2A-A2EA-650F6B91305E}" presName="sibTrans" presStyleLbl="sibTrans2D1" presStyleIdx="3" presStyleCnt="7"/>
      <dgm:spPr/>
    </dgm:pt>
    <dgm:pt modelId="{A0A86DDA-A323-4ED1-96E9-7056A3DE2D2A}" type="pres">
      <dgm:prSet presAssocID="{6AE6D829-DBA1-4E2A-A2EA-650F6B91305E}" presName="connectorText" presStyleLbl="sibTrans2D1" presStyleIdx="3" presStyleCnt="7"/>
      <dgm:spPr/>
    </dgm:pt>
    <dgm:pt modelId="{A5FBD797-768E-4B6F-B9AC-0C9073E33620}" type="pres">
      <dgm:prSet presAssocID="{A8F85CC8-02C4-4A03-8329-F6A3FF0AE56E}" presName="node" presStyleLbl="node1" presStyleIdx="4" presStyleCnt="8">
        <dgm:presLayoutVars>
          <dgm:bulletEnabled val="1"/>
        </dgm:presLayoutVars>
      </dgm:prSet>
      <dgm:spPr/>
    </dgm:pt>
    <dgm:pt modelId="{96F70D17-983C-4D61-965D-43D9A59AF948}" type="pres">
      <dgm:prSet presAssocID="{24681567-390E-4E6E-8A54-99B603AF75D9}" presName="sibTrans" presStyleLbl="sibTrans2D1" presStyleIdx="4" presStyleCnt="7"/>
      <dgm:spPr/>
    </dgm:pt>
    <dgm:pt modelId="{A7C980DC-D4FF-44A8-A4FA-8BBF08704CFB}" type="pres">
      <dgm:prSet presAssocID="{24681567-390E-4E6E-8A54-99B603AF75D9}" presName="connectorText" presStyleLbl="sibTrans2D1" presStyleIdx="4" presStyleCnt="7"/>
      <dgm:spPr/>
    </dgm:pt>
    <dgm:pt modelId="{95354D63-ADF0-4423-8384-F15E6FB3F225}" type="pres">
      <dgm:prSet presAssocID="{756A5DD6-3F7E-4C78-8D14-5F7CE6EC5482}" presName="node" presStyleLbl="node1" presStyleIdx="5" presStyleCnt="8">
        <dgm:presLayoutVars>
          <dgm:bulletEnabled val="1"/>
        </dgm:presLayoutVars>
      </dgm:prSet>
      <dgm:spPr/>
    </dgm:pt>
    <dgm:pt modelId="{7D3D0498-8F3D-4CDE-BAAA-6B135AC796EF}" type="pres">
      <dgm:prSet presAssocID="{656A8380-1D03-4231-9C03-48FBEB194104}" presName="sibTrans" presStyleLbl="sibTrans2D1" presStyleIdx="5" presStyleCnt="7"/>
      <dgm:spPr/>
    </dgm:pt>
    <dgm:pt modelId="{5C3A198C-66AF-4011-898F-D4941660D555}" type="pres">
      <dgm:prSet presAssocID="{656A8380-1D03-4231-9C03-48FBEB194104}" presName="connectorText" presStyleLbl="sibTrans2D1" presStyleIdx="5" presStyleCnt="7"/>
      <dgm:spPr/>
    </dgm:pt>
    <dgm:pt modelId="{A77396BB-5B8C-4089-BCDF-473CBC2F10CA}" type="pres">
      <dgm:prSet presAssocID="{A1D1A064-F2FA-45A4-B359-FB55BF1D42C0}" presName="node" presStyleLbl="node1" presStyleIdx="6" presStyleCnt="8">
        <dgm:presLayoutVars>
          <dgm:bulletEnabled val="1"/>
        </dgm:presLayoutVars>
      </dgm:prSet>
      <dgm:spPr/>
    </dgm:pt>
    <dgm:pt modelId="{9D8DB96F-7C64-4349-B3AF-1785477BF51C}" type="pres">
      <dgm:prSet presAssocID="{9F3E7B98-12F7-475F-9DEA-9FCECF7880D1}" presName="sibTrans" presStyleLbl="sibTrans2D1" presStyleIdx="6" presStyleCnt="7"/>
      <dgm:spPr/>
    </dgm:pt>
    <dgm:pt modelId="{CE086C07-16CB-4D6E-834E-92BFBA9E8B84}" type="pres">
      <dgm:prSet presAssocID="{9F3E7B98-12F7-475F-9DEA-9FCECF7880D1}" presName="connectorText" presStyleLbl="sibTrans2D1" presStyleIdx="6" presStyleCnt="7"/>
      <dgm:spPr/>
    </dgm:pt>
    <dgm:pt modelId="{651E0424-E9C7-4D24-82A2-3EDBD9E9527D}" type="pres">
      <dgm:prSet presAssocID="{97278660-13DD-4DD3-93EF-772AF4375F31}" presName="node" presStyleLbl="node1" presStyleIdx="7" presStyleCnt="8">
        <dgm:presLayoutVars>
          <dgm:bulletEnabled val="1"/>
        </dgm:presLayoutVars>
      </dgm:prSet>
      <dgm:spPr/>
    </dgm:pt>
  </dgm:ptLst>
  <dgm:cxnLst>
    <dgm:cxn modelId="{AE2CAB17-083F-4C72-B692-5F5E441A5E61}" type="presOf" srcId="{6AE6D829-DBA1-4E2A-A2EA-650F6B91305E}" destId="{9FC58413-0C8F-4FFF-857C-131CD3AB12DC}" srcOrd="0" destOrd="0" presId="urn:microsoft.com/office/officeart/2005/8/layout/process5"/>
    <dgm:cxn modelId="{4ED2B917-C175-4B2D-A2A4-BFFCE0CDFA5B}" type="presOf" srcId="{CD2D7B5E-86C8-4185-8D95-657D1F2582C0}" destId="{8B74DA5A-8559-43F4-B6E0-5B812D697E0A}" srcOrd="1" destOrd="0" presId="urn:microsoft.com/office/officeart/2005/8/layout/process5"/>
    <dgm:cxn modelId="{34657C1C-0DB6-46F5-92F9-D5A69EC22453}" type="presOf" srcId="{4A6C6362-6E8C-46E7-8152-1CA9EB779B36}" destId="{4B6302E0-35E6-425B-AD81-ED9D5A48BA8A}" srcOrd="0" destOrd="0" presId="urn:microsoft.com/office/officeart/2005/8/layout/process5"/>
    <dgm:cxn modelId="{921D4021-E628-4AE2-9197-70AEA7743CE6}" type="presOf" srcId="{656A8380-1D03-4231-9C03-48FBEB194104}" destId="{7D3D0498-8F3D-4CDE-BAAA-6B135AC796EF}" srcOrd="0" destOrd="0" presId="urn:microsoft.com/office/officeart/2005/8/layout/process5"/>
    <dgm:cxn modelId="{B3FF792A-4836-48E5-9B72-3BFF0429B7B1}" type="presOf" srcId="{656A8380-1D03-4231-9C03-48FBEB194104}" destId="{5C3A198C-66AF-4011-898F-D4941660D555}" srcOrd="1" destOrd="0" presId="urn:microsoft.com/office/officeart/2005/8/layout/process5"/>
    <dgm:cxn modelId="{2E63713B-E973-49C2-AB10-274457BAB6AB}" srcId="{1933BC4D-6058-4636-8E8B-5B9F0BE44B09}" destId="{756A5DD6-3F7E-4C78-8D14-5F7CE6EC5482}" srcOrd="5" destOrd="0" parTransId="{18D0F695-6275-4366-B72D-62563B721D04}" sibTransId="{656A8380-1D03-4231-9C03-48FBEB194104}"/>
    <dgm:cxn modelId="{E4E90A5D-6892-4FF8-B631-1213CDEF9111}" type="presOf" srcId="{CD2D7B5E-86C8-4185-8D95-657D1F2582C0}" destId="{5859BB1E-3B9D-4DB9-9D31-F73AE7544B73}" srcOrd="0" destOrd="0" presId="urn:microsoft.com/office/officeart/2005/8/layout/process5"/>
    <dgm:cxn modelId="{FF19135F-BFD7-4C5C-9BEF-FE8E6184E182}" srcId="{1933BC4D-6058-4636-8E8B-5B9F0BE44B09}" destId="{A8F85CC8-02C4-4A03-8329-F6A3FF0AE56E}" srcOrd="4" destOrd="0" parTransId="{9F889476-84B1-4F06-97E1-3529494C0DF1}" sibTransId="{24681567-390E-4E6E-8A54-99B603AF75D9}"/>
    <dgm:cxn modelId="{02703C66-84A3-42DC-AC53-ECE2DF7A7DBA}" type="presOf" srcId="{6AE6D829-DBA1-4E2A-A2EA-650F6B91305E}" destId="{A0A86DDA-A323-4ED1-96E9-7056A3DE2D2A}" srcOrd="1" destOrd="0" presId="urn:microsoft.com/office/officeart/2005/8/layout/process5"/>
    <dgm:cxn modelId="{FCF6D447-93E5-4912-B4A6-218769DC4ED3}" srcId="{1933BC4D-6058-4636-8E8B-5B9F0BE44B09}" destId="{4A6C6362-6E8C-46E7-8152-1CA9EB779B36}" srcOrd="2" destOrd="0" parTransId="{EEF5D9FA-FE05-47C2-A323-A57BD32DA329}" sibTransId="{B8DBEA90-C30E-47A5-ABCA-C20FF609E897}"/>
    <dgm:cxn modelId="{7D78FE67-22E5-4B21-8F37-3DA681645B0E}" srcId="{1933BC4D-6058-4636-8E8B-5B9F0BE44B09}" destId="{C326FEBA-F649-4DA2-A891-0403066D061F}" srcOrd="1" destOrd="0" parTransId="{F6639D77-8553-410D-AD74-46DA6B583C2D}" sibTransId="{094DB9AC-B481-4F3E-B8B2-40B6F253977E}"/>
    <dgm:cxn modelId="{E18C744E-A6C9-486C-BAB0-8D8ABB144461}" type="presOf" srcId="{9F3E7B98-12F7-475F-9DEA-9FCECF7880D1}" destId="{9D8DB96F-7C64-4349-B3AF-1785477BF51C}" srcOrd="0" destOrd="0" presId="urn:microsoft.com/office/officeart/2005/8/layout/process5"/>
    <dgm:cxn modelId="{4F6E9D4F-668C-4301-9B64-A7FA355FAAAB}" type="presOf" srcId="{24681567-390E-4E6E-8A54-99B603AF75D9}" destId="{96F70D17-983C-4D61-965D-43D9A59AF948}" srcOrd="0" destOrd="0" presId="urn:microsoft.com/office/officeart/2005/8/layout/process5"/>
    <dgm:cxn modelId="{055A2E52-8567-45C2-9E1F-84DF0C3B6B36}" type="presOf" srcId="{756A5DD6-3F7E-4C78-8D14-5F7CE6EC5482}" destId="{95354D63-ADF0-4423-8384-F15E6FB3F225}" srcOrd="0" destOrd="0" presId="urn:microsoft.com/office/officeart/2005/8/layout/process5"/>
    <dgm:cxn modelId="{2683E173-A174-4B25-820F-9C96754A8E95}" type="presOf" srcId="{A8F85CC8-02C4-4A03-8329-F6A3FF0AE56E}" destId="{A5FBD797-768E-4B6F-B9AC-0C9073E33620}" srcOrd="0" destOrd="0" presId="urn:microsoft.com/office/officeart/2005/8/layout/process5"/>
    <dgm:cxn modelId="{99A3B257-9837-4E00-8463-6A3CE13EEE67}" srcId="{1933BC4D-6058-4636-8E8B-5B9F0BE44B09}" destId="{97278660-13DD-4DD3-93EF-772AF4375F31}" srcOrd="7" destOrd="0" parTransId="{549DA4A9-88BF-48CD-96AC-B2194ECED79D}" sibTransId="{CA2EA0F7-8F7B-44E5-9B27-70E32458B6D5}"/>
    <dgm:cxn modelId="{439F8C59-1DC6-4330-AF3E-3D0DDA68B4A6}" type="presOf" srcId="{1933BC4D-6058-4636-8E8B-5B9F0BE44B09}" destId="{D5FAADF9-3584-424E-961A-2B6A013B4105}" srcOrd="0" destOrd="0" presId="urn:microsoft.com/office/officeart/2005/8/layout/process5"/>
    <dgm:cxn modelId="{FA9EE279-2C68-4FA1-B37A-DC335BCEFD54}" type="presOf" srcId="{24681567-390E-4E6E-8A54-99B603AF75D9}" destId="{A7C980DC-D4FF-44A8-A4FA-8BBF08704CFB}" srcOrd="1" destOrd="0" presId="urn:microsoft.com/office/officeart/2005/8/layout/process5"/>
    <dgm:cxn modelId="{1245007C-3A15-41E4-B420-B132FC57C1C9}" type="presOf" srcId="{094DB9AC-B481-4F3E-B8B2-40B6F253977E}" destId="{FC5823A2-E27A-4E93-90C3-D110D848F9C6}" srcOrd="0" destOrd="0" presId="urn:microsoft.com/office/officeart/2005/8/layout/process5"/>
    <dgm:cxn modelId="{0D97698D-F1E6-4472-83F1-3733FFA0AFD3}" type="presOf" srcId="{97278660-13DD-4DD3-93EF-772AF4375F31}" destId="{651E0424-E9C7-4D24-82A2-3EDBD9E9527D}" srcOrd="0" destOrd="0" presId="urn:microsoft.com/office/officeart/2005/8/layout/process5"/>
    <dgm:cxn modelId="{472FAE90-709D-458F-967D-42BF803AE953}" type="presOf" srcId="{24CD2256-CC2B-4966-9F0C-2D02F82EC660}" destId="{DC6BE818-363C-490D-8E88-3D5EF57F785B}" srcOrd="0" destOrd="0" presId="urn:microsoft.com/office/officeart/2005/8/layout/process5"/>
    <dgm:cxn modelId="{A37C2B94-AD8D-4007-9618-3F5BAC0FBECF}" type="presOf" srcId="{9F3E7B98-12F7-475F-9DEA-9FCECF7880D1}" destId="{CE086C07-16CB-4D6E-834E-92BFBA9E8B84}" srcOrd="1" destOrd="0" presId="urn:microsoft.com/office/officeart/2005/8/layout/process5"/>
    <dgm:cxn modelId="{37C39898-FF4D-4EA6-8F44-02C18F4D2748}" type="presOf" srcId="{8201656D-EB31-4845-ACF0-63739F981713}" destId="{022FEE4A-295D-4B17-B230-5E17F25BD02D}" srcOrd="0" destOrd="0" presId="urn:microsoft.com/office/officeart/2005/8/layout/process5"/>
    <dgm:cxn modelId="{D149DF99-CCBB-422E-A2F0-E19411A97EDB}" type="presOf" srcId="{094DB9AC-B481-4F3E-B8B2-40B6F253977E}" destId="{F13B3FF7-5CF8-472D-ACA0-344E953775B2}" srcOrd="1" destOrd="0" presId="urn:microsoft.com/office/officeart/2005/8/layout/process5"/>
    <dgm:cxn modelId="{F8E674A0-ABB8-454D-91A3-E89EA896BF82}" srcId="{1933BC4D-6058-4636-8E8B-5B9F0BE44B09}" destId="{A1D1A064-F2FA-45A4-B359-FB55BF1D42C0}" srcOrd="6" destOrd="0" parTransId="{55521AB0-13BA-4B99-A4F1-D4D14C13B9B0}" sibTransId="{9F3E7B98-12F7-475F-9DEA-9FCECF7880D1}"/>
    <dgm:cxn modelId="{FBC177A0-74F3-45C5-8A2C-EC4277BF9266}" type="presOf" srcId="{C326FEBA-F649-4DA2-A891-0403066D061F}" destId="{A5BE4A91-4104-499F-9BA3-60C46F85A426}" srcOrd="0" destOrd="0" presId="urn:microsoft.com/office/officeart/2005/8/layout/process5"/>
    <dgm:cxn modelId="{789D66AF-87B8-4223-8F07-F53781E50C72}" type="presOf" srcId="{B8DBEA90-C30E-47A5-ABCA-C20FF609E897}" destId="{A5326C88-84B1-41FE-B4C7-237E3AF47B9B}" srcOrd="0" destOrd="0" presId="urn:microsoft.com/office/officeart/2005/8/layout/process5"/>
    <dgm:cxn modelId="{1D3742B5-014D-45DA-A007-8ADEE7AFAB86}" type="presOf" srcId="{A1D1A064-F2FA-45A4-B359-FB55BF1D42C0}" destId="{A77396BB-5B8C-4089-BCDF-473CBC2F10CA}" srcOrd="0" destOrd="0" presId="urn:microsoft.com/office/officeart/2005/8/layout/process5"/>
    <dgm:cxn modelId="{9F91A2BF-D14B-4B23-AC0D-55AC2C37DDC0}" srcId="{1933BC4D-6058-4636-8E8B-5B9F0BE44B09}" destId="{8201656D-EB31-4845-ACF0-63739F981713}" srcOrd="0" destOrd="0" parTransId="{E943F3FF-F1A8-456A-B3C5-B6B92CDFB75B}" sibTransId="{CD2D7B5E-86C8-4185-8D95-657D1F2582C0}"/>
    <dgm:cxn modelId="{F934BCF6-4275-43B3-ACB1-1AAEE912BD3E}" type="presOf" srcId="{B8DBEA90-C30E-47A5-ABCA-C20FF609E897}" destId="{28694242-BE0A-47AD-872E-D694960F8EFE}" srcOrd="1" destOrd="0" presId="urn:microsoft.com/office/officeart/2005/8/layout/process5"/>
    <dgm:cxn modelId="{6ACACDFB-618D-4978-BC3C-73D25558C0D6}" srcId="{1933BC4D-6058-4636-8E8B-5B9F0BE44B09}" destId="{24CD2256-CC2B-4966-9F0C-2D02F82EC660}" srcOrd="3" destOrd="0" parTransId="{F075E569-B6A8-40C8-9C92-8EEB7A32D646}" sibTransId="{6AE6D829-DBA1-4E2A-A2EA-650F6B91305E}"/>
    <dgm:cxn modelId="{C6515C07-EEE8-4594-B2CF-52E9E8243222}" type="presParOf" srcId="{D5FAADF9-3584-424E-961A-2B6A013B4105}" destId="{022FEE4A-295D-4B17-B230-5E17F25BD02D}" srcOrd="0" destOrd="0" presId="urn:microsoft.com/office/officeart/2005/8/layout/process5"/>
    <dgm:cxn modelId="{BA234C99-A484-4689-A793-4DD0BB92E03A}" type="presParOf" srcId="{D5FAADF9-3584-424E-961A-2B6A013B4105}" destId="{5859BB1E-3B9D-4DB9-9D31-F73AE7544B73}" srcOrd="1" destOrd="0" presId="urn:microsoft.com/office/officeart/2005/8/layout/process5"/>
    <dgm:cxn modelId="{0D85CD07-8101-4B34-B405-DB56CC0E8766}" type="presParOf" srcId="{5859BB1E-3B9D-4DB9-9D31-F73AE7544B73}" destId="{8B74DA5A-8559-43F4-B6E0-5B812D697E0A}" srcOrd="0" destOrd="0" presId="urn:microsoft.com/office/officeart/2005/8/layout/process5"/>
    <dgm:cxn modelId="{9F804165-12D5-4D23-BDFF-EC3AA2FA51CA}" type="presParOf" srcId="{D5FAADF9-3584-424E-961A-2B6A013B4105}" destId="{A5BE4A91-4104-499F-9BA3-60C46F85A426}" srcOrd="2" destOrd="0" presId="urn:microsoft.com/office/officeart/2005/8/layout/process5"/>
    <dgm:cxn modelId="{580D3399-ABDA-477D-B9D0-36248EBAA6DE}" type="presParOf" srcId="{D5FAADF9-3584-424E-961A-2B6A013B4105}" destId="{FC5823A2-E27A-4E93-90C3-D110D848F9C6}" srcOrd="3" destOrd="0" presId="urn:microsoft.com/office/officeart/2005/8/layout/process5"/>
    <dgm:cxn modelId="{CDF5D367-D6A9-4B43-931D-F944CD2459CF}" type="presParOf" srcId="{FC5823A2-E27A-4E93-90C3-D110D848F9C6}" destId="{F13B3FF7-5CF8-472D-ACA0-344E953775B2}" srcOrd="0" destOrd="0" presId="urn:microsoft.com/office/officeart/2005/8/layout/process5"/>
    <dgm:cxn modelId="{9023449F-144D-4339-B19B-3E7F869FC148}" type="presParOf" srcId="{D5FAADF9-3584-424E-961A-2B6A013B4105}" destId="{4B6302E0-35E6-425B-AD81-ED9D5A48BA8A}" srcOrd="4" destOrd="0" presId="urn:microsoft.com/office/officeart/2005/8/layout/process5"/>
    <dgm:cxn modelId="{4D9B504F-8337-4DE3-A335-3E46525A64DE}" type="presParOf" srcId="{D5FAADF9-3584-424E-961A-2B6A013B4105}" destId="{A5326C88-84B1-41FE-B4C7-237E3AF47B9B}" srcOrd="5" destOrd="0" presId="urn:microsoft.com/office/officeart/2005/8/layout/process5"/>
    <dgm:cxn modelId="{CB162631-98F9-4D8E-AB46-DF5DCFEC88E6}" type="presParOf" srcId="{A5326C88-84B1-41FE-B4C7-237E3AF47B9B}" destId="{28694242-BE0A-47AD-872E-D694960F8EFE}" srcOrd="0" destOrd="0" presId="urn:microsoft.com/office/officeart/2005/8/layout/process5"/>
    <dgm:cxn modelId="{458F513C-F062-4F54-97D3-053F33136469}" type="presParOf" srcId="{D5FAADF9-3584-424E-961A-2B6A013B4105}" destId="{DC6BE818-363C-490D-8E88-3D5EF57F785B}" srcOrd="6" destOrd="0" presId="urn:microsoft.com/office/officeart/2005/8/layout/process5"/>
    <dgm:cxn modelId="{7B3B1493-BAE4-4162-845D-8DED2C711A7B}" type="presParOf" srcId="{D5FAADF9-3584-424E-961A-2B6A013B4105}" destId="{9FC58413-0C8F-4FFF-857C-131CD3AB12DC}" srcOrd="7" destOrd="0" presId="urn:microsoft.com/office/officeart/2005/8/layout/process5"/>
    <dgm:cxn modelId="{023AD5AA-C735-4D85-99B8-776033646187}" type="presParOf" srcId="{9FC58413-0C8F-4FFF-857C-131CD3AB12DC}" destId="{A0A86DDA-A323-4ED1-96E9-7056A3DE2D2A}" srcOrd="0" destOrd="0" presId="urn:microsoft.com/office/officeart/2005/8/layout/process5"/>
    <dgm:cxn modelId="{BC9F9A1A-27F8-41F4-9B7F-304A78E34ADE}" type="presParOf" srcId="{D5FAADF9-3584-424E-961A-2B6A013B4105}" destId="{A5FBD797-768E-4B6F-B9AC-0C9073E33620}" srcOrd="8" destOrd="0" presId="urn:microsoft.com/office/officeart/2005/8/layout/process5"/>
    <dgm:cxn modelId="{732A3E80-6626-4F61-A0C9-E6BBEA47892F}" type="presParOf" srcId="{D5FAADF9-3584-424E-961A-2B6A013B4105}" destId="{96F70D17-983C-4D61-965D-43D9A59AF948}" srcOrd="9" destOrd="0" presId="urn:microsoft.com/office/officeart/2005/8/layout/process5"/>
    <dgm:cxn modelId="{EF83AADF-4383-4F94-ADB0-FAB46106BD4A}" type="presParOf" srcId="{96F70D17-983C-4D61-965D-43D9A59AF948}" destId="{A7C980DC-D4FF-44A8-A4FA-8BBF08704CFB}" srcOrd="0" destOrd="0" presId="urn:microsoft.com/office/officeart/2005/8/layout/process5"/>
    <dgm:cxn modelId="{940D3013-D23E-44C7-AB7D-88B17F3D3001}" type="presParOf" srcId="{D5FAADF9-3584-424E-961A-2B6A013B4105}" destId="{95354D63-ADF0-4423-8384-F15E6FB3F225}" srcOrd="10" destOrd="0" presId="urn:microsoft.com/office/officeart/2005/8/layout/process5"/>
    <dgm:cxn modelId="{040289D3-A22B-4204-AC88-3E10BF2C2090}" type="presParOf" srcId="{D5FAADF9-3584-424E-961A-2B6A013B4105}" destId="{7D3D0498-8F3D-4CDE-BAAA-6B135AC796EF}" srcOrd="11" destOrd="0" presId="urn:microsoft.com/office/officeart/2005/8/layout/process5"/>
    <dgm:cxn modelId="{7A714ACB-29C3-4726-9077-5B3644BD8C68}" type="presParOf" srcId="{7D3D0498-8F3D-4CDE-BAAA-6B135AC796EF}" destId="{5C3A198C-66AF-4011-898F-D4941660D555}" srcOrd="0" destOrd="0" presId="urn:microsoft.com/office/officeart/2005/8/layout/process5"/>
    <dgm:cxn modelId="{4882B61C-E7BC-45C3-8ACD-BEBDC60ABBF6}" type="presParOf" srcId="{D5FAADF9-3584-424E-961A-2B6A013B4105}" destId="{A77396BB-5B8C-4089-BCDF-473CBC2F10CA}" srcOrd="12" destOrd="0" presId="urn:microsoft.com/office/officeart/2005/8/layout/process5"/>
    <dgm:cxn modelId="{0DCFB70A-BB6B-43AE-9925-2CF3535E5859}" type="presParOf" srcId="{D5FAADF9-3584-424E-961A-2B6A013B4105}" destId="{9D8DB96F-7C64-4349-B3AF-1785477BF51C}" srcOrd="13" destOrd="0" presId="urn:microsoft.com/office/officeart/2005/8/layout/process5"/>
    <dgm:cxn modelId="{DC104FBE-CC7D-43C1-871A-CEA584A8E4A5}" type="presParOf" srcId="{9D8DB96F-7C64-4349-B3AF-1785477BF51C}" destId="{CE086C07-16CB-4D6E-834E-92BFBA9E8B84}" srcOrd="0" destOrd="0" presId="urn:microsoft.com/office/officeart/2005/8/layout/process5"/>
    <dgm:cxn modelId="{36D7031A-AA73-4E71-BACB-0C3EFFC0C89C}" type="presParOf" srcId="{D5FAADF9-3584-424E-961A-2B6A013B4105}" destId="{651E0424-E9C7-4D24-82A2-3EDBD9E9527D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BE6638-3FB0-4E4F-BD16-56B16A20E8DB}" type="doc">
      <dgm:prSet loTypeId="urn:microsoft.com/office/officeart/2005/8/layout/process5" loCatId="process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750F397F-6931-4BAB-B00D-329F8B015057}">
      <dgm:prSet phldrT="[Text]" phldr="0"/>
      <dgm:spPr/>
      <dgm:t>
        <a:bodyPr/>
        <a:lstStyle/>
        <a:p>
          <a:pPr rtl="0"/>
          <a:r>
            <a:rPr lang="en-US" dirty="0"/>
            <a:t>Data Preparation</a:t>
          </a:r>
        </a:p>
      </dgm:t>
    </dgm:pt>
    <dgm:pt modelId="{C3545144-380B-4CD2-9107-EF864F2EE769}" type="parTrans" cxnId="{AC0E8BAC-0D0D-4745-8867-51F0D0EB9DA3}">
      <dgm:prSet/>
      <dgm:spPr/>
      <dgm:t>
        <a:bodyPr/>
        <a:lstStyle/>
        <a:p>
          <a:endParaRPr lang="en-US"/>
        </a:p>
      </dgm:t>
    </dgm:pt>
    <dgm:pt modelId="{78DED3C6-E84A-4B38-81F3-A2C23CEC141C}" type="sibTrans" cxnId="{AC0E8BAC-0D0D-4745-8867-51F0D0EB9DA3}">
      <dgm:prSet/>
      <dgm:spPr/>
      <dgm:t>
        <a:bodyPr/>
        <a:lstStyle/>
        <a:p>
          <a:endParaRPr lang="en-US"/>
        </a:p>
      </dgm:t>
    </dgm:pt>
    <dgm:pt modelId="{34D384A2-A5BE-4D65-A804-958C2B8321C6}">
      <dgm:prSet phldrT="[Text]" phldr="0"/>
      <dgm:spPr/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0EACAE01-A5A1-4C5C-B2BC-80DA75ED4525}" type="parTrans" cxnId="{99E388FB-6EF1-42C8-881C-274CFAC60D09}">
      <dgm:prSet/>
      <dgm:spPr/>
      <dgm:t>
        <a:bodyPr/>
        <a:lstStyle/>
        <a:p>
          <a:endParaRPr lang="en-US"/>
        </a:p>
      </dgm:t>
    </dgm:pt>
    <dgm:pt modelId="{802C668D-26F9-4562-8216-FCEF1029FD53}" type="sibTrans" cxnId="{99E388FB-6EF1-42C8-881C-274CFAC60D09}">
      <dgm:prSet/>
      <dgm:spPr/>
      <dgm:t>
        <a:bodyPr/>
        <a:lstStyle/>
        <a:p>
          <a:endParaRPr lang="en-US"/>
        </a:p>
      </dgm:t>
    </dgm:pt>
    <dgm:pt modelId="{2D455CD2-9970-4478-8E95-98177A94A344}">
      <dgm:prSet phldrT="[Text]" phldr="0"/>
      <dgm:spPr/>
      <dgm:t>
        <a:bodyPr/>
        <a:lstStyle/>
        <a:p>
          <a:pPr rtl="0"/>
          <a:r>
            <a:rPr lang="en-US" dirty="0"/>
            <a:t>Feature Enginering</a:t>
          </a:r>
        </a:p>
      </dgm:t>
    </dgm:pt>
    <dgm:pt modelId="{6CEFDC1C-F02F-4C39-8AE5-80B423999363}" type="parTrans" cxnId="{52EF2420-F846-4F07-BFA7-3C0392C6815A}">
      <dgm:prSet/>
      <dgm:spPr/>
      <dgm:t>
        <a:bodyPr/>
        <a:lstStyle/>
        <a:p>
          <a:endParaRPr lang="en-US"/>
        </a:p>
      </dgm:t>
    </dgm:pt>
    <dgm:pt modelId="{7223A60A-3753-4651-8A2A-1C6C8A860655}" type="sibTrans" cxnId="{52EF2420-F846-4F07-BFA7-3C0392C6815A}">
      <dgm:prSet/>
      <dgm:spPr/>
      <dgm:t>
        <a:bodyPr/>
        <a:lstStyle/>
        <a:p>
          <a:endParaRPr lang="en-US"/>
        </a:p>
      </dgm:t>
    </dgm:pt>
    <dgm:pt modelId="{25EF6869-145B-499A-87DD-B1D81FCA1000}">
      <dgm:prSet phldrT="[Text]" phldr="0"/>
      <dgm:spPr/>
      <dgm:t>
        <a:bodyPr/>
        <a:lstStyle/>
        <a:p>
          <a:pPr rtl="0"/>
          <a:r>
            <a:rPr lang="en-US" dirty="0"/>
            <a:t>Building</a:t>
          </a:r>
          <a:r>
            <a:rPr lang="en-US" dirty="0">
              <a:latin typeface="Aptos Display" panose="020F0302020204030204"/>
            </a:rPr>
            <a:t> and</a:t>
          </a:r>
          <a:r>
            <a:rPr lang="en-US" dirty="0"/>
            <a:t> Training CNN Model</a:t>
          </a:r>
        </a:p>
      </dgm:t>
    </dgm:pt>
    <dgm:pt modelId="{D0E224A8-4217-4906-8264-80917808388A}" type="parTrans" cxnId="{CF5ED0A1-C0C4-46A9-8A3A-23A7B653B980}">
      <dgm:prSet/>
      <dgm:spPr/>
      <dgm:t>
        <a:bodyPr/>
        <a:lstStyle/>
        <a:p>
          <a:endParaRPr lang="en-US"/>
        </a:p>
      </dgm:t>
    </dgm:pt>
    <dgm:pt modelId="{EF127940-C026-404B-9D34-2A62C0EDDCE2}" type="sibTrans" cxnId="{CF5ED0A1-C0C4-46A9-8A3A-23A7B653B980}">
      <dgm:prSet/>
      <dgm:spPr/>
      <dgm:t>
        <a:bodyPr/>
        <a:lstStyle/>
        <a:p>
          <a:endParaRPr lang="en-US"/>
        </a:p>
      </dgm:t>
    </dgm:pt>
    <dgm:pt modelId="{C9DB324B-3B9F-4691-B45A-25F7232F5B80}">
      <dgm:prSet phldrT="[Text]" phldr="0"/>
      <dgm:spPr/>
      <dgm:t>
        <a:bodyPr/>
        <a:lstStyle/>
        <a:p>
          <a:pPr rtl="0"/>
          <a:r>
            <a:rPr lang="en-US" dirty="0"/>
            <a:t>Model Evaluation</a:t>
          </a:r>
        </a:p>
      </dgm:t>
    </dgm:pt>
    <dgm:pt modelId="{EFF7F2A0-C923-453A-B349-9584D9126DB4}" type="parTrans" cxnId="{02AC5AE9-7298-4835-B6F9-B18BDCEB4CCA}">
      <dgm:prSet/>
      <dgm:spPr/>
      <dgm:t>
        <a:bodyPr/>
        <a:lstStyle/>
        <a:p>
          <a:endParaRPr lang="en-US"/>
        </a:p>
      </dgm:t>
    </dgm:pt>
    <dgm:pt modelId="{27AC7C9F-BDD9-4F8B-A782-132E2175A6DC}" type="sibTrans" cxnId="{02AC5AE9-7298-4835-B6F9-B18BDCEB4CCA}">
      <dgm:prSet/>
      <dgm:spPr/>
      <dgm:t>
        <a:bodyPr/>
        <a:lstStyle/>
        <a:p>
          <a:endParaRPr lang="en-US"/>
        </a:p>
      </dgm:t>
    </dgm:pt>
    <dgm:pt modelId="{7B9EF613-3B4D-49BB-A160-060725D40AA5}">
      <dgm:prSet phldr="0"/>
      <dgm:spPr/>
      <dgm:t>
        <a:bodyPr/>
        <a:lstStyle/>
        <a:p>
          <a:pPr rtl="0"/>
          <a:r>
            <a:rPr lang="en-US" dirty="0"/>
            <a:t>Prediction Result</a:t>
          </a:r>
        </a:p>
      </dgm:t>
    </dgm:pt>
    <dgm:pt modelId="{7A713793-FC35-41FA-BFDE-D8EF5F74675A}" type="parTrans" cxnId="{7EB247A2-63EA-4645-9336-08B947BF6D89}">
      <dgm:prSet/>
      <dgm:spPr/>
      <dgm:t>
        <a:bodyPr/>
        <a:lstStyle/>
        <a:p>
          <a:endParaRPr lang="en-US"/>
        </a:p>
      </dgm:t>
    </dgm:pt>
    <dgm:pt modelId="{4A8337F3-A805-4D4E-BE8D-C4971271ED94}" type="sibTrans" cxnId="{7EB247A2-63EA-4645-9336-08B947BF6D89}">
      <dgm:prSet/>
      <dgm:spPr/>
      <dgm:t>
        <a:bodyPr/>
        <a:lstStyle/>
        <a:p>
          <a:endParaRPr lang="en-US"/>
        </a:p>
      </dgm:t>
    </dgm:pt>
    <dgm:pt modelId="{759FB433-CD95-44FC-8693-1DBAF845EF9F}" type="pres">
      <dgm:prSet presAssocID="{D8BE6638-3FB0-4E4F-BD16-56B16A20E8DB}" presName="diagram" presStyleCnt="0">
        <dgm:presLayoutVars>
          <dgm:dir/>
          <dgm:resizeHandles val="exact"/>
        </dgm:presLayoutVars>
      </dgm:prSet>
      <dgm:spPr/>
    </dgm:pt>
    <dgm:pt modelId="{625FCF05-19D9-4E8E-A421-05A9B0D48F3F}" type="pres">
      <dgm:prSet presAssocID="{750F397F-6931-4BAB-B00D-329F8B015057}" presName="node" presStyleLbl="node1" presStyleIdx="0" presStyleCnt="6">
        <dgm:presLayoutVars>
          <dgm:bulletEnabled val="1"/>
        </dgm:presLayoutVars>
      </dgm:prSet>
      <dgm:spPr/>
    </dgm:pt>
    <dgm:pt modelId="{370EED50-EA2B-4A42-84EA-C61DDE938B9F}" type="pres">
      <dgm:prSet presAssocID="{78DED3C6-E84A-4B38-81F3-A2C23CEC141C}" presName="sibTrans" presStyleLbl="sibTrans2D1" presStyleIdx="0" presStyleCnt="5"/>
      <dgm:spPr/>
    </dgm:pt>
    <dgm:pt modelId="{D61ADBD5-446B-4402-85DB-7433463A3EFE}" type="pres">
      <dgm:prSet presAssocID="{78DED3C6-E84A-4B38-81F3-A2C23CEC141C}" presName="connectorText" presStyleLbl="sibTrans2D1" presStyleIdx="0" presStyleCnt="5"/>
      <dgm:spPr/>
    </dgm:pt>
    <dgm:pt modelId="{062A7573-0D5B-4BB2-8FCB-699540DD5254}" type="pres">
      <dgm:prSet presAssocID="{34D384A2-A5BE-4D65-A804-958C2B8321C6}" presName="node" presStyleLbl="node1" presStyleIdx="1" presStyleCnt="6">
        <dgm:presLayoutVars>
          <dgm:bulletEnabled val="1"/>
        </dgm:presLayoutVars>
      </dgm:prSet>
      <dgm:spPr/>
    </dgm:pt>
    <dgm:pt modelId="{DFD10971-26FE-4727-B75E-ACED7B468DEE}" type="pres">
      <dgm:prSet presAssocID="{802C668D-26F9-4562-8216-FCEF1029FD53}" presName="sibTrans" presStyleLbl="sibTrans2D1" presStyleIdx="1" presStyleCnt="5"/>
      <dgm:spPr/>
    </dgm:pt>
    <dgm:pt modelId="{5E1D6E0C-B7B7-4CA1-ADFA-5714106B7839}" type="pres">
      <dgm:prSet presAssocID="{802C668D-26F9-4562-8216-FCEF1029FD53}" presName="connectorText" presStyleLbl="sibTrans2D1" presStyleIdx="1" presStyleCnt="5"/>
      <dgm:spPr/>
    </dgm:pt>
    <dgm:pt modelId="{8249306E-E475-4F5E-BC2A-75CD20D134BD}" type="pres">
      <dgm:prSet presAssocID="{2D455CD2-9970-4478-8E95-98177A94A344}" presName="node" presStyleLbl="node1" presStyleIdx="2" presStyleCnt="6">
        <dgm:presLayoutVars>
          <dgm:bulletEnabled val="1"/>
        </dgm:presLayoutVars>
      </dgm:prSet>
      <dgm:spPr/>
    </dgm:pt>
    <dgm:pt modelId="{55CC32D5-85A3-4952-8A14-78BBE9E689CE}" type="pres">
      <dgm:prSet presAssocID="{7223A60A-3753-4651-8A2A-1C6C8A860655}" presName="sibTrans" presStyleLbl="sibTrans2D1" presStyleIdx="2" presStyleCnt="5"/>
      <dgm:spPr/>
    </dgm:pt>
    <dgm:pt modelId="{2BE5989A-59E1-4216-BC58-F4F06B16BFD3}" type="pres">
      <dgm:prSet presAssocID="{7223A60A-3753-4651-8A2A-1C6C8A860655}" presName="connectorText" presStyleLbl="sibTrans2D1" presStyleIdx="2" presStyleCnt="5"/>
      <dgm:spPr/>
    </dgm:pt>
    <dgm:pt modelId="{0972198E-B8B3-4DE4-8C8A-B3E3852204AB}" type="pres">
      <dgm:prSet presAssocID="{25EF6869-145B-499A-87DD-B1D81FCA1000}" presName="node" presStyleLbl="node1" presStyleIdx="3" presStyleCnt="6">
        <dgm:presLayoutVars>
          <dgm:bulletEnabled val="1"/>
        </dgm:presLayoutVars>
      </dgm:prSet>
      <dgm:spPr/>
    </dgm:pt>
    <dgm:pt modelId="{262BD6CD-E365-403F-B5DC-ABF6AE4D72C3}" type="pres">
      <dgm:prSet presAssocID="{EF127940-C026-404B-9D34-2A62C0EDDCE2}" presName="sibTrans" presStyleLbl="sibTrans2D1" presStyleIdx="3" presStyleCnt="5"/>
      <dgm:spPr/>
    </dgm:pt>
    <dgm:pt modelId="{BDE2EAE1-236F-4139-9B67-BE89F7C3DB23}" type="pres">
      <dgm:prSet presAssocID="{EF127940-C026-404B-9D34-2A62C0EDDCE2}" presName="connectorText" presStyleLbl="sibTrans2D1" presStyleIdx="3" presStyleCnt="5"/>
      <dgm:spPr/>
    </dgm:pt>
    <dgm:pt modelId="{153EAE52-58AC-47D9-A3C7-DB65514A7E32}" type="pres">
      <dgm:prSet presAssocID="{C9DB324B-3B9F-4691-B45A-25F7232F5B80}" presName="node" presStyleLbl="node1" presStyleIdx="4" presStyleCnt="6">
        <dgm:presLayoutVars>
          <dgm:bulletEnabled val="1"/>
        </dgm:presLayoutVars>
      </dgm:prSet>
      <dgm:spPr/>
    </dgm:pt>
    <dgm:pt modelId="{162DCDEC-7E92-41BA-ABC9-91BA48F75820}" type="pres">
      <dgm:prSet presAssocID="{27AC7C9F-BDD9-4F8B-A782-132E2175A6DC}" presName="sibTrans" presStyleLbl="sibTrans2D1" presStyleIdx="4" presStyleCnt="5"/>
      <dgm:spPr/>
    </dgm:pt>
    <dgm:pt modelId="{BBF22DDA-C475-4B42-A4D4-D3D2664F0266}" type="pres">
      <dgm:prSet presAssocID="{27AC7C9F-BDD9-4F8B-A782-132E2175A6DC}" presName="connectorText" presStyleLbl="sibTrans2D1" presStyleIdx="4" presStyleCnt="5"/>
      <dgm:spPr/>
    </dgm:pt>
    <dgm:pt modelId="{FE88BF2F-13A4-4411-AB4E-F853CB6D2DA7}" type="pres">
      <dgm:prSet presAssocID="{7B9EF613-3B4D-49BB-A160-060725D40AA5}" presName="node" presStyleLbl="node1" presStyleIdx="5" presStyleCnt="6">
        <dgm:presLayoutVars>
          <dgm:bulletEnabled val="1"/>
        </dgm:presLayoutVars>
      </dgm:prSet>
      <dgm:spPr/>
    </dgm:pt>
  </dgm:ptLst>
  <dgm:cxnLst>
    <dgm:cxn modelId="{52EF2420-F846-4F07-BFA7-3C0392C6815A}" srcId="{D8BE6638-3FB0-4E4F-BD16-56B16A20E8DB}" destId="{2D455CD2-9970-4478-8E95-98177A94A344}" srcOrd="2" destOrd="0" parTransId="{6CEFDC1C-F02F-4C39-8AE5-80B423999363}" sibTransId="{7223A60A-3753-4651-8A2A-1C6C8A860655}"/>
    <dgm:cxn modelId="{72BFB975-F584-49C1-976F-6A0E767520FE}" type="presOf" srcId="{7B9EF613-3B4D-49BB-A160-060725D40AA5}" destId="{FE88BF2F-13A4-4411-AB4E-F853CB6D2DA7}" srcOrd="0" destOrd="0" presId="urn:microsoft.com/office/officeart/2005/8/layout/process5"/>
    <dgm:cxn modelId="{0380967F-D46D-4660-A7E8-0FF179754487}" type="presOf" srcId="{EF127940-C026-404B-9D34-2A62C0EDDCE2}" destId="{BDE2EAE1-236F-4139-9B67-BE89F7C3DB23}" srcOrd="1" destOrd="0" presId="urn:microsoft.com/office/officeart/2005/8/layout/process5"/>
    <dgm:cxn modelId="{9DD1A587-8A2C-437D-8E0D-EF888A7DFCD7}" type="presOf" srcId="{D8BE6638-3FB0-4E4F-BD16-56B16A20E8DB}" destId="{759FB433-CD95-44FC-8693-1DBAF845EF9F}" srcOrd="0" destOrd="0" presId="urn:microsoft.com/office/officeart/2005/8/layout/process5"/>
    <dgm:cxn modelId="{E932DF87-2947-49C3-8B05-5D63FA6E83E1}" type="presOf" srcId="{78DED3C6-E84A-4B38-81F3-A2C23CEC141C}" destId="{D61ADBD5-446B-4402-85DB-7433463A3EFE}" srcOrd="1" destOrd="0" presId="urn:microsoft.com/office/officeart/2005/8/layout/process5"/>
    <dgm:cxn modelId="{1B9B548D-1C62-4DDF-9282-21E55B322F69}" type="presOf" srcId="{78DED3C6-E84A-4B38-81F3-A2C23CEC141C}" destId="{370EED50-EA2B-4A42-84EA-C61DDE938B9F}" srcOrd="0" destOrd="0" presId="urn:microsoft.com/office/officeart/2005/8/layout/process5"/>
    <dgm:cxn modelId="{F3B36C9A-4169-4E74-B620-F1012BF3B139}" type="presOf" srcId="{2D455CD2-9970-4478-8E95-98177A94A344}" destId="{8249306E-E475-4F5E-BC2A-75CD20D134BD}" srcOrd="0" destOrd="0" presId="urn:microsoft.com/office/officeart/2005/8/layout/process5"/>
    <dgm:cxn modelId="{CF5ED0A1-C0C4-46A9-8A3A-23A7B653B980}" srcId="{D8BE6638-3FB0-4E4F-BD16-56B16A20E8DB}" destId="{25EF6869-145B-499A-87DD-B1D81FCA1000}" srcOrd="3" destOrd="0" parTransId="{D0E224A8-4217-4906-8264-80917808388A}" sibTransId="{EF127940-C026-404B-9D34-2A62C0EDDCE2}"/>
    <dgm:cxn modelId="{7EB247A2-63EA-4645-9336-08B947BF6D89}" srcId="{D8BE6638-3FB0-4E4F-BD16-56B16A20E8DB}" destId="{7B9EF613-3B4D-49BB-A160-060725D40AA5}" srcOrd="5" destOrd="0" parTransId="{7A713793-FC35-41FA-BFDE-D8EF5F74675A}" sibTransId="{4A8337F3-A805-4D4E-BE8D-C4971271ED94}"/>
    <dgm:cxn modelId="{AF1A6CA2-3B66-4E09-B9D2-869A40B44842}" type="presOf" srcId="{802C668D-26F9-4562-8216-FCEF1029FD53}" destId="{DFD10971-26FE-4727-B75E-ACED7B468DEE}" srcOrd="0" destOrd="0" presId="urn:microsoft.com/office/officeart/2005/8/layout/process5"/>
    <dgm:cxn modelId="{9B404CA2-3A79-4D80-91AD-75293D8355E2}" type="presOf" srcId="{802C668D-26F9-4562-8216-FCEF1029FD53}" destId="{5E1D6E0C-B7B7-4CA1-ADFA-5714106B7839}" srcOrd="1" destOrd="0" presId="urn:microsoft.com/office/officeart/2005/8/layout/process5"/>
    <dgm:cxn modelId="{AC0E8BAC-0D0D-4745-8867-51F0D0EB9DA3}" srcId="{D8BE6638-3FB0-4E4F-BD16-56B16A20E8DB}" destId="{750F397F-6931-4BAB-B00D-329F8B015057}" srcOrd="0" destOrd="0" parTransId="{C3545144-380B-4CD2-9107-EF864F2EE769}" sibTransId="{78DED3C6-E84A-4B38-81F3-A2C23CEC141C}"/>
    <dgm:cxn modelId="{B4B9F4BC-35B6-4FD3-8DAA-46E52672CC0A}" type="presOf" srcId="{27AC7C9F-BDD9-4F8B-A782-132E2175A6DC}" destId="{BBF22DDA-C475-4B42-A4D4-D3D2664F0266}" srcOrd="1" destOrd="0" presId="urn:microsoft.com/office/officeart/2005/8/layout/process5"/>
    <dgm:cxn modelId="{635D4FCC-18F7-4415-8DF9-29D6078015A6}" type="presOf" srcId="{750F397F-6931-4BAB-B00D-329F8B015057}" destId="{625FCF05-19D9-4E8E-A421-05A9B0D48F3F}" srcOrd="0" destOrd="0" presId="urn:microsoft.com/office/officeart/2005/8/layout/process5"/>
    <dgm:cxn modelId="{649507D3-B69A-47A2-AE48-1C7C21657412}" type="presOf" srcId="{27AC7C9F-BDD9-4F8B-A782-132E2175A6DC}" destId="{162DCDEC-7E92-41BA-ABC9-91BA48F75820}" srcOrd="0" destOrd="0" presId="urn:microsoft.com/office/officeart/2005/8/layout/process5"/>
    <dgm:cxn modelId="{05A0B0D3-DDBF-4DB6-8E86-AA568B555AAC}" type="presOf" srcId="{EF127940-C026-404B-9D34-2A62C0EDDCE2}" destId="{262BD6CD-E365-403F-B5DC-ABF6AE4D72C3}" srcOrd="0" destOrd="0" presId="urn:microsoft.com/office/officeart/2005/8/layout/process5"/>
    <dgm:cxn modelId="{8713AED6-1BCD-434B-B8BA-DE9058E25412}" type="presOf" srcId="{7223A60A-3753-4651-8A2A-1C6C8A860655}" destId="{55CC32D5-85A3-4952-8A14-78BBE9E689CE}" srcOrd="0" destOrd="0" presId="urn:microsoft.com/office/officeart/2005/8/layout/process5"/>
    <dgm:cxn modelId="{16F0ECD7-16C4-49AF-BD87-CC88EC7B2745}" type="presOf" srcId="{25EF6869-145B-499A-87DD-B1D81FCA1000}" destId="{0972198E-B8B3-4DE4-8C8A-B3E3852204AB}" srcOrd="0" destOrd="0" presId="urn:microsoft.com/office/officeart/2005/8/layout/process5"/>
    <dgm:cxn modelId="{02AC5AE9-7298-4835-B6F9-B18BDCEB4CCA}" srcId="{D8BE6638-3FB0-4E4F-BD16-56B16A20E8DB}" destId="{C9DB324B-3B9F-4691-B45A-25F7232F5B80}" srcOrd="4" destOrd="0" parTransId="{EFF7F2A0-C923-453A-B349-9584D9126DB4}" sibTransId="{27AC7C9F-BDD9-4F8B-A782-132E2175A6DC}"/>
    <dgm:cxn modelId="{10B3D4F3-A995-4526-B217-DF7DDEA61CBB}" type="presOf" srcId="{C9DB324B-3B9F-4691-B45A-25F7232F5B80}" destId="{153EAE52-58AC-47D9-A3C7-DB65514A7E32}" srcOrd="0" destOrd="0" presId="urn:microsoft.com/office/officeart/2005/8/layout/process5"/>
    <dgm:cxn modelId="{0F0AA9F4-3C48-4913-965B-FA665C733E6E}" type="presOf" srcId="{34D384A2-A5BE-4D65-A804-958C2B8321C6}" destId="{062A7573-0D5B-4BB2-8FCB-699540DD5254}" srcOrd="0" destOrd="0" presId="urn:microsoft.com/office/officeart/2005/8/layout/process5"/>
    <dgm:cxn modelId="{426837FB-890A-4976-87BF-080BAC822CA4}" type="presOf" srcId="{7223A60A-3753-4651-8A2A-1C6C8A860655}" destId="{2BE5989A-59E1-4216-BC58-F4F06B16BFD3}" srcOrd="1" destOrd="0" presId="urn:microsoft.com/office/officeart/2005/8/layout/process5"/>
    <dgm:cxn modelId="{99E388FB-6EF1-42C8-881C-274CFAC60D09}" srcId="{D8BE6638-3FB0-4E4F-BD16-56B16A20E8DB}" destId="{34D384A2-A5BE-4D65-A804-958C2B8321C6}" srcOrd="1" destOrd="0" parTransId="{0EACAE01-A5A1-4C5C-B2BC-80DA75ED4525}" sibTransId="{802C668D-26F9-4562-8216-FCEF1029FD53}"/>
    <dgm:cxn modelId="{B1094763-61DA-4896-9953-AE4453A23389}" type="presParOf" srcId="{759FB433-CD95-44FC-8693-1DBAF845EF9F}" destId="{625FCF05-19D9-4E8E-A421-05A9B0D48F3F}" srcOrd="0" destOrd="0" presId="urn:microsoft.com/office/officeart/2005/8/layout/process5"/>
    <dgm:cxn modelId="{68E6D757-0A1A-495F-91BC-2ACA5A97CBDA}" type="presParOf" srcId="{759FB433-CD95-44FC-8693-1DBAF845EF9F}" destId="{370EED50-EA2B-4A42-84EA-C61DDE938B9F}" srcOrd="1" destOrd="0" presId="urn:microsoft.com/office/officeart/2005/8/layout/process5"/>
    <dgm:cxn modelId="{E461EB11-807E-4AFA-AA8A-6643167197F9}" type="presParOf" srcId="{370EED50-EA2B-4A42-84EA-C61DDE938B9F}" destId="{D61ADBD5-446B-4402-85DB-7433463A3EFE}" srcOrd="0" destOrd="0" presId="urn:microsoft.com/office/officeart/2005/8/layout/process5"/>
    <dgm:cxn modelId="{1244AD4F-A113-4C9C-A00B-5132CF494712}" type="presParOf" srcId="{759FB433-CD95-44FC-8693-1DBAF845EF9F}" destId="{062A7573-0D5B-4BB2-8FCB-699540DD5254}" srcOrd="2" destOrd="0" presId="urn:microsoft.com/office/officeart/2005/8/layout/process5"/>
    <dgm:cxn modelId="{01B51976-C74D-43EE-A062-5732C0A3D28B}" type="presParOf" srcId="{759FB433-CD95-44FC-8693-1DBAF845EF9F}" destId="{DFD10971-26FE-4727-B75E-ACED7B468DEE}" srcOrd="3" destOrd="0" presId="urn:microsoft.com/office/officeart/2005/8/layout/process5"/>
    <dgm:cxn modelId="{C38404DF-9FB9-499D-9C56-766604BEFC92}" type="presParOf" srcId="{DFD10971-26FE-4727-B75E-ACED7B468DEE}" destId="{5E1D6E0C-B7B7-4CA1-ADFA-5714106B7839}" srcOrd="0" destOrd="0" presId="urn:microsoft.com/office/officeart/2005/8/layout/process5"/>
    <dgm:cxn modelId="{EDC6F580-A133-45CF-B8F4-0CB755542294}" type="presParOf" srcId="{759FB433-CD95-44FC-8693-1DBAF845EF9F}" destId="{8249306E-E475-4F5E-BC2A-75CD20D134BD}" srcOrd="4" destOrd="0" presId="urn:microsoft.com/office/officeart/2005/8/layout/process5"/>
    <dgm:cxn modelId="{92655A85-0A3D-4E4F-A7FD-40E8BA97B489}" type="presParOf" srcId="{759FB433-CD95-44FC-8693-1DBAF845EF9F}" destId="{55CC32D5-85A3-4952-8A14-78BBE9E689CE}" srcOrd="5" destOrd="0" presId="urn:microsoft.com/office/officeart/2005/8/layout/process5"/>
    <dgm:cxn modelId="{022DBB94-4A37-4C00-81CA-4674A2B913CA}" type="presParOf" srcId="{55CC32D5-85A3-4952-8A14-78BBE9E689CE}" destId="{2BE5989A-59E1-4216-BC58-F4F06B16BFD3}" srcOrd="0" destOrd="0" presId="urn:microsoft.com/office/officeart/2005/8/layout/process5"/>
    <dgm:cxn modelId="{700F2683-49DF-488A-8F1A-E10031D5EE22}" type="presParOf" srcId="{759FB433-CD95-44FC-8693-1DBAF845EF9F}" destId="{0972198E-B8B3-4DE4-8C8A-B3E3852204AB}" srcOrd="6" destOrd="0" presId="urn:microsoft.com/office/officeart/2005/8/layout/process5"/>
    <dgm:cxn modelId="{B3ECE63B-E7DB-408D-B258-11B0BC9A2D5D}" type="presParOf" srcId="{759FB433-CD95-44FC-8693-1DBAF845EF9F}" destId="{262BD6CD-E365-403F-B5DC-ABF6AE4D72C3}" srcOrd="7" destOrd="0" presId="urn:microsoft.com/office/officeart/2005/8/layout/process5"/>
    <dgm:cxn modelId="{2C7EAA0D-3DEE-46B0-BDFF-7EC6190A0842}" type="presParOf" srcId="{262BD6CD-E365-403F-B5DC-ABF6AE4D72C3}" destId="{BDE2EAE1-236F-4139-9B67-BE89F7C3DB23}" srcOrd="0" destOrd="0" presId="urn:microsoft.com/office/officeart/2005/8/layout/process5"/>
    <dgm:cxn modelId="{3F0A8E25-8F25-478A-B4D8-35399CD704BE}" type="presParOf" srcId="{759FB433-CD95-44FC-8693-1DBAF845EF9F}" destId="{153EAE52-58AC-47D9-A3C7-DB65514A7E32}" srcOrd="8" destOrd="0" presId="urn:microsoft.com/office/officeart/2005/8/layout/process5"/>
    <dgm:cxn modelId="{9D9D52BD-FEBA-4169-82CE-799F89B4D507}" type="presParOf" srcId="{759FB433-CD95-44FC-8693-1DBAF845EF9F}" destId="{162DCDEC-7E92-41BA-ABC9-91BA48F75820}" srcOrd="9" destOrd="0" presId="urn:microsoft.com/office/officeart/2005/8/layout/process5"/>
    <dgm:cxn modelId="{57802A8E-65CD-4B15-99B3-156A84EB687C}" type="presParOf" srcId="{162DCDEC-7E92-41BA-ABC9-91BA48F75820}" destId="{BBF22DDA-C475-4B42-A4D4-D3D2664F0266}" srcOrd="0" destOrd="0" presId="urn:microsoft.com/office/officeart/2005/8/layout/process5"/>
    <dgm:cxn modelId="{A69CBEE1-289C-4195-A63F-CCAC833EC3B2}" type="presParOf" srcId="{759FB433-CD95-44FC-8693-1DBAF845EF9F}" destId="{FE88BF2F-13A4-4411-AB4E-F853CB6D2DA7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D0CE5-11D9-4F22-B3AE-6351999E45C2}">
      <dsp:nvSpPr>
        <dsp:cNvPr id="0" name=""/>
        <dsp:cNvSpPr/>
      </dsp:nvSpPr>
      <dsp:spPr>
        <a:xfrm>
          <a:off x="0" y="0"/>
          <a:ext cx="8097012" cy="6055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Aptos"/>
            </a:rPr>
            <a:t>Membuat</a:t>
          </a:r>
          <a:r>
            <a:rPr lang="en-US" sz="2100" kern="1200">
              <a:latin typeface="Aptos"/>
            </a:rPr>
            <a:t> Data Frame</a:t>
          </a:r>
        </a:p>
      </dsp:txBody>
      <dsp:txXfrm>
        <a:off x="17736" y="17736"/>
        <a:ext cx="7372719" cy="570084"/>
      </dsp:txXfrm>
    </dsp:sp>
    <dsp:sp modelId="{0816CA9A-16B7-4061-AE00-B57D17A5740E}">
      <dsp:nvSpPr>
        <dsp:cNvPr id="0" name=""/>
        <dsp:cNvSpPr/>
      </dsp:nvSpPr>
      <dsp:spPr>
        <a:xfrm>
          <a:off x="604647" y="689661"/>
          <a:ext cx="8097012" cy="605556"/>
        </a:xfrm>
        <a:prstGeom prst="roundRect">
          <a:avLst>
            <a:gd name="adj" fmla="val 10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"/>
            </a:rPr>
            <a:t> Analisa Measures of Tendency dan Measures of Variability </a:t>
          </a:r>
        </a:p>
      </dsp:txBody>
      <dsp:txXfrm>
        <a:off x="622383" y="707397"/>
        <a:ext cx="7063281" cy="570084"/>
      </dsp:txXfrm>
    </dsp:sp>
    <dsp:sp modelId="{C8B22264-A9BF-46DC-B997-217DE87728E9}">
      <dsp:nvSpPr>
        <dsp:cNvPr id="0" name=""/>
        <dsp:cNvSpPr/>
      </dsp:nvSpPr>
      <dsp:spPr>
        <a:xfrm>
          <a:off x="1209293" y="1379322"/>
          <a:ext cx="8097012" cy="605556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Aptos"/>
            </a:rPr>
            <a:t>Menentukan</a:t>
          </a:r>
          <a:r>
            <a:rPr lang="en-US" sz="2100" kern="1200">
              <a:latin typeface="Aptos"/>
            </a:rPr>
            <a:t> </a:t>
          </a:r>
          <a:r>
            <a:rPr lang="en-US" sz="2100" kern="1200" err="1">
              <a:latin typeface="Aptos"/>
            </a:rPr>
            <a:t>Hipotesis</a:t>
          </a:r>
          <a:endParaRPr lang="en-US" sz="2100" kern="1200">
            <a:latin typeface="Aptos"/>
          </a:endParaRPr>
        </a:p>
      </dsp:txBody>
      <dsp:txXfrm>
        <a:off x="1227029" y="1397058"/>
        <a:ext cx="7063281" cy="570084"/>
      </dsp:txXfrm>
    </dsp:sp>
    <dsp:sp modelId="{7B6BE662-1466-45EC-9371-6F32DE0D1D25}">
      <dsp:nvSpPr>
        <dsp:cNvPr id="0" name=""/>
        <dsp:cNvSpPr/>
      </dsp:nvSpPr>
      <dsp:spPr>
        <a:xfrm>
          <a:off x="1813940" y="2068984"/>
          <a:ext cx="8097012" cy="605556"/>
        </a:xfrm>
        <a:prstGeom prst="roundRect">
          <a:avLst>
            <a:gd name="adj" fmla="val 1000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Aptos"/>
            </a:rPr>
            <a:t>Melakukan</a:t>
          </a:r>
          <a:r>
            <a:rPr lang="en-US" sz="2100" kern="1200">
              <a:latin typeface="Aptos"/>
            </a:rPr>
            <a:t> uji </a:t>
          </a:r>
          <a:r>
            <a:rPr lang="en-US" sz="2100" kern="1200" err="1">
              <a:latin typeface="Aptos"/>
            </a:rPr>
            <a:t>Stastistik</a:t>
          </a:r>
          <a:endParaRPr lang="en-US" sz="2100" kern="1200">
            <a:latin typeface="Aptos"/>
          </a:endParaRPr>
        </a:p>
      </dsp:txBody>
      <dsp:txXfrm>
        <a:off x="1831676" y="2086720"/>
        <a:ext cx="7063281" cy="570084"/>
      </dsp:txXfrm>
    </dsp:sp>
    <dsp:sp modelId="{4B6BEF07-B02A-4CC8-9C52-C974F2E229EE}">
      <dsp:nvSpPr>
        <dsp:cNvPr id="0" name=""/>
        <dsp:cNvSpPr/>
      </dsp:nvSpPr>
      <dsp:spPr>
        <a:xfrm>
          <a:off x="2418587" y="2758645"/>
          <a:ext cx="8097012" cy="605556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"/>
            </a:rPr>
            <a:t>Kesimpulan Uji </a:t>
          </a:r>
          <a:r>
            <a:rPr lang="en-US" sz="2100" kern="1200" err="1">
              <a:latin typeface="Aptos"/>
            </a:rPr>
            <a:t>Hipotesis</a:t>
          </a:r>
          <a:endParaRPr lang="en-US" sz="2100" kern="1200">
            <a:latin typeface="Aptos"/>
          </a:endParaRPr>
        </a:p>
      </dsp:txBody>
      <dsp:txXfrm>
        <a:off x="2436323" y="2776381"/>
        <a:ext cx="7063281" cy="570084"/>
      </dsp:txXfrm>
    </dsp:sp>
    <dsp:sp modelId="{85F14C53-A7BC-43FF-B269-415C4377ACB9}">
      <dsp:nvSpPr>
        <dsp:cNvPr id="0" name=""/>
        <dsp:cNvSpPr/>
      </dsp:nvSpPr>
      <dsp:spPr>
        <a:xfrm>
          <a:off x="7703400" y="442392"/>
          <a:ext cx="393611" cy="3936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791962" y="442392"/>
        <a:ext cx="216487" cy="296192"/>
      </dsp:txXfrm>
    </dsp:sp>
    <dsp:sp modelId="{B2E514FB-BB16-4425-A7FD-A6D06A6E8C01}">
      <dsp:nvSpPr>
        <dsp:cNvPr id="0" name=""/>
        <dsp:cNvSpPr/>
      </dsp:nvSpPr>
      <dsp:spPr>
        <a:xfrm>
          <a:off x="8308047" y="1132053"/>
          <a:ext cx="393611" cy="3936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396609" y="1132053"/>
        <a:ext cx="216487" cy="296192"/>
      </dsp:txXfrm>
    </dsp:sp>
    <dsp:sp modelId="{E6FBA7E7-3AE1-41A7-A01F-8C0D4AB5B6D3}">
      <dsp:nvSpPr>
        <dsp:cNvPr id="0" name=""/>
        <dsp:cNvSpPr/>
      </dsp:nvSpPr>
      <dsp:spPr>
        <a:xfrm>
          <a:off x="8912694" y="1811622"/>
          <a:ext cx="393611" cy="3936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001256" y="1811622"/>
        <a:ext cx="216487" cy="296192"/>
      </dsp:txXfrm>
    </dsp:sp>
    <dsp:sp modelId="{672BC99C-C4A0-431F-909D-C6DD29EA8D0D}">
      <dsp:nvSpPr>
        <dsp:cNvPr id="0" name=""/>
        <dsp:cNvSpPr/>
      </dsp:nvSpPr>
      <dsp:spPr>
        <a:xfrm>
          <a:off x="9517341" y="2508012"/>
          <a:ext cx="393611" cy="3936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605903" y="2508012"/>
        <a:ext cx="216487" cy="296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8C0F5-46CC-437F-B1AE-0E2C69ABC08C}">
      <dsp:nvSpPr>
        <dsp:cNvPr id="0" name=""/>
        <dsp:cNvSpPr/>
      </dsp:nvSpPr>
      <dsp:spPr>
        <a:xfrm>
          <a:off x="4427" y="914613"/>
          <a:ext cx="1935865" cy="116151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Business Understanding</a:t>
          </a:r>
          <a:endParaRPr lang="en-US" sz="1800" kern="1200"/>
        </a:p>
      </dsp:txBody>
      <dsp:txXfrm>
        <a:off x="38447" y="948633"/>
        <a:ext cx="1867825" cy="1093479"/>
      </dsp:txXfrm>
    </dsp:sp>
    <dsp:sp modelId="{40119C72-3A16-4208-8C5E-C90FC6B4D368}">
      <dsp:nvSpPr>
        <dsp:cNvPr id="0" name=""/>
        <dsp:cNvSpPr/>
      </dsp:nvSpPr>
      <dsp:spPr>
        <a:xfrm>
          <a:off x="2133879" y="1255325"/>
          <a:ext cx="410403" cy="480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33879" y="1351344"/>
        <a:ext cx="287282" cy="288056"/>
      </dsp:txXfrm>
    </dsp:sp>
    <dsp:sp modelId="{C745AE99-731B-4C28-B4B7-64BC52BDB023}">
      <dsp:nvSpPr>
        <dsp:cNvPr id="0" name=""/>
        <dsp:cNvSpPr/>
      </dsp:nvSpPr>
      <dsp:spPr>
        <a:xfrm>
          <a:off x="2714639" y="914613"/>
          <a:ext cx="1935865" cy="116151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Data </a:t>
          </a:r>
          <a:r>
            <a:rPr lang="en-US" sz="1800" kern="1200" err="1">
              <a:latin typeface="Aptos Display" panose="020F0302020204030204"/>
            </a:rPr>
            <a:t>Uderstanding</a:t>
          </a:r>
          <a:endParaRPr lang="en-US" sz="1800" kern="1200"/>
        </a:p>
      </dsp:txBody>
      <dsp:txXfrm>
        <a:off x="2748659" y="948633"/>
        <a:ext cx="1867825" cy="1093479"/>
      </dsp:txXfrm>
    </dsp:sp>
    <dsp:sp modelId="{07B3F1F7-03E2-4140-BE38-34FAE603F35E}">
      <dsp:nvSpPr>
        <dsp:cNvPr id="0" name=""/>
        <dsp:cNvSpPr/>
      </dsp:nvSpPr>
      <dsp:spPr>
        <a:xfrm>
          <a:off x="4844090" y="1255325"/>
          <a:ext cx="410403" cy="480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211568"/>
            <a:satOff val="-15446"/>
            <a:lumOff val="200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844090" y="1351344"/>
        <a:ext cx="287282" cy="288056"/>
      </dsp:txXfrm>
    </dsp:sp>
    <dsp:sp modelId="{FB24EFD4-63B8-40F3-8D96-5200605D65BB}">
      <dsp:nvSpPr>
        <dsp:cNvPr id="0" name=""/>
        <dsp:cNvSpPr/>
      </dsp:nvSpPr>
      <dsp:spPr>
        <a:xfrm>
          <a:off x="5424850" y="914613"/>
          <a:ext cx="1935865" cy="116151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Data Preparation</a:t>
          </a:r>
          <a:endParaRPr lang="en-US" sz="1800" kern="1200"/>
        </a:p>
      </dsp:txBody>
      <dsp:txXfrm>
        <a:off x="5458870" y="948633"/>
        <a:ext cx="1867825" cy="1093479"/>
      </dsp:txXfrm>
    </dsp:sp>
    <dsp:sp modelId="{F07CDA57-425D-47FC-8305-0E46683D09E8}">
      <dsp:nvSpPr>
        <dsp:cNvPr id="0" name=""/>
        <dsp:cNvSpPr/>
      </dsp:nvSpPr>
      <dsp:spPr>
        <a:xfrm>
          <a:off x="7554302" y="1255325"/>
          <a:ext cx="410403" cy="480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423136"/>
            <a:satOff val="-30892"/>
            <a:lumOff val="400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554302" y="1351344"/>
        <a:ext cx="287282" cy="288056"/>
      </dsp:txXfrm>
    </dsp:sp>
    <dsp:sp modelId="{2FF2D88E-E4E5-4BB1-B12B-0D611250E941}">
      <dsp:nvSpPr>
        <dsp:cNvPr id="0" name=""/>
        <dsp:cNvSpPr/>
      </dsp:nvSpPr>
      <dsp:spPr>
        <a:xfrm>
          <a:off x="8135062" y="914613"/>
          <a:ext cx="1935865" cy="116151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Exploratory Data Analysis (EDA)</a:t>
          </a:r>
        </a:p>
      </dsp:txBody>
      <dsp:txXfrm>
        <a:off x="8169082" y="948633"/>
        <a:ext cx="1867825" cy="10934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FEE4A-295D-4B17-B230-5E17F25BD02D}">
      <dsp:nvSpPr>
        <dsp:cNvPr id="0" name=""/>
        <dsp:cNvSpPr/>
      </dsp:nvSpPr>
      <dsp:spPr>
        <a:xfrm>
          <a:off x="3910" y="119382"/>
          <a:ext cx="1709548" cy="102572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Aptos Display" panose="020F0302020204030204"/>
            </a:rPr>
            <a:t>Bisnis</a:t>
          </a:r>
          <a:r>
            <a:rPr lang="en-US" sz="1900" kern="1200" dirty="0">
              <a:latin typeface="Aptos Display" panose="020F0302020204030204"/>
            </a:rPr>
            <a:t> Understanding</a:t>
          </a:r>
          <a:endParaRPr lang="en-US" sz="1900" kern="1200" dirty="0"/>
        </a:p>
      </dsp:txBody>
      <dsp:txXfrm>
        <a:off x="33953" y="149425"/>
        <a:ext cx="1649462" cy="965642"/>
      </dsp:txXfrm>
    </dsp:sp>
    <dsp:sp modelId="{5859BB1E-3B9D-4DB9-9D31-F73AE7544B73}">
      <dsp:nvSpPr>
        <dsp:cNvPr id="0" name=""/>
        <dsp:cNvSpPr/>
      </dsp:nvSpPr>
      <dsp:spPr>
        <a:xfrm>
          <a:off x="1863898" y="420263"/>
          <a:ext cx="362424" cy="423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863898" y="505056"/>
        <a:ext cx="253697" cy="254381"/>
      </dsp:txXfrm>
    </dsp:sp>
    <dsp:sp modelId="{A5BE4A91-4104-499F-9BA3-60C46F85A426}">
      <dsp:nvSpPr>
        <dsp:cNvPr id="0" name=""/>
        <dsp:cNvSpPr/>
      </dsp:nvSpPr>
      <dsp:spPr>
        <a:xfrm>
          <a:off x="2397277" y="119382"/>
          <a:ext cx="1709548" cy="102572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ptos Display" panose="020F0302020204030204"/>
            </a:rPr>
            <a:t>Data Understanding</a:t>
          </a:r>
          <a:endParaRPr lang="en-US" sz="1900" kern="1200" dirty="0"/>
        </a:p>
      </dsp:txBody>
      <dsp:txXfrm>
        <a:off x="2427320" y="149425"/>
        <a:ext cx="1649462" cy="965642"/>
      </dsp:txXfrm>
    </dsp:sp>
    <dsp:sp modelId="{FC5823A2-E27A-4E93-90C3-D110D848F9C6}">
      <dsp:nvSpPr>
        <dsp:cNvPr id="0" name=""/>
        <dsp:cNvSpPr/>
      </dsp:nvSpPr>
      <dsp:spPr>
        <a:xfrm>
          <a:off x="4257265" y="420263"/>
          <a:ext cx="362424" cy="423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105291"/>
            <a:satOff val="-5472"/>
            <a:lumOff val="67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257265" y="505056"/>
        <a:ext cx="253697" cy="254381"/>
      </dsp:txXfrm>
    </dsp:sp>
    <dsp:sp modelId="{4B6302E0-35E6-425B-AD81-ED9D5A48BA8A}">
      <dsp:nvSpPr>
        <dsp:cNvPr id="0" name=""/>
        <dsp:cNvSpPr/>
      </dsp:nvSpPr>
      <dsp:spPr>
        <a:xfrm>
          <a:off x="4790644" y="119382"/>
          <a:ext cx="1709548" cy="102572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11429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ptos Display" panose="020F0302020204030204"/>
            </a:rPr>
            <a:t>Data Preparation</a:t>
          </a:r>
          <a:endParaRPr lang="en-US" sz="1900" kern="1200" dirty="0"/>
        </a:p>
      </dsp:txBody>
      <dsp:txXfrm>
        <a:off x="4820687" y="149425"/>
        <a:ext cx="1649462" cy="965642"/>
      </dsp:txXfrm>
    </dsp:sp>
    <dsp:sp modelId="{A5326C88-84B1-41FE-B4C7-237E3AF47B9B}">
      <dsp:nvSpPr>
        <dsp:cNvPr id="0" name=""/>
        <dsp:cNvSpPr/>
      </dsp:nvSpPr>
      <dsp:spPr>
        <a:xfrm>
          <a:off x="6650632" y="420263"/>
          <a:ext cx="362424" cy="423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210583"/>
            <a:satOff val="-10943"/>
            <a:lumOff val="134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650632" y="505056"/>
        <a:ext cx="253697" cy="254381"/>
      </dsp:txXfrm>
    </dsp:sp>
    <dsp:sp modelId="{DC6BE818-363C-490D-8E88-3D5EF57F785B}">
      <dsp:nvSpPr>
        <dsp:cNvPr id="0" name=""/>
        <dsp:cNvSpPr/>
      </dsp:nvSpPr>
      <dsp:spPr>
        <a:xfrm>
          <a:off x="7184011" y="119382"/>
          <a:ext cx="1709548" cy="102572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1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ptos Display" panose="020F0302020204030204"/>
            </a:rPr>
            <a:t>Exploratory Data Analysis</a:t>
          </a:r>
          <a:endParaRPr lang="en-US" sz="1900" kern="1200" dirty="0"/>
        </a:p>
      </dsp:txBody>
      <dsp:txXfrm>
        <a:off x="7214054" y="149425"/>
        <a:ext cx="1649462" cy="965642"/>
      </dsp:txXfrm>
    </dsp:sp>
    <dsp:sp modelId="{9FC58413-0C8F-4FFF-857C-131CD3AB12DC}">
      <dsp:nvSpPr>
        <dsp:cNvPr id="0" name=""/>
        <dsp:cNvSpPr/>
      </dsp:nvSpPr>
      <dsp:spPr>
        <a:xfrm rot="5400000">
          <a:off x="7857573" y="1264779"/>
          <a:ext cx="362424" cy="423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315874"/>
            <a:satOff val="-16414"/>
            <a:lumOff val="202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7911595" y="1295551"/>
        <a:ext cx="254381" cy="253697"/>
      </dsp:txXfrm>
    </dsp:sp>
    <dsp:sp modelId="{A5FBD797-768E-4B6F-B9AC-0C9073E33620}">
      <dsp:nvSpPr>
        <dsp:cNvPr id="0" name=""/>
        <dsp:cNvSpPr/>
      </dsp:nvSpPr>
      <dsp:spPr>
        <a:xfrm>
          <a:off x="7184011" y="1828930"/>
          <a:ext cx="1709548" cy="102572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2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ptos Display" panose="020F0302020204030204"/>
            </a:rPr>
            <a:t>Feature Enginering </a:t>
          </a:r>
          <a:endParaRPr lang="en-US" sz="1900" kern="1200" dirty="0"/>
        </a:p>
      </dsp:txBody>
      <dsp:txXfrm>
        <a:off x="7214054" y="1858973"/>
        <a:ext cx="1649462" cy="965642"/>
      </dsp:txXfrm>
    </dsp:sp>
    <dsp:sp modelId="{96F70D17-983C-4D61-965D-43D9A59AF948}">
      <dsp:nvSpPr>
        <dsp:cNvPr id="0" name=""/>
        <dsp:cNvSpPr/>
      </dsp:nvSpPr>
      <dsp:spPr>
        <a:xfrm rot="10800000">
          <a:off x="6671147" y="2129811"/>
          <a:ext cx="362424" cy="423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421166"/>
            <a:satOff val="-21886"/>
            <a:lumOff val="269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6779874" y="2214604"/>
        <a:ext cx="253697" cy="254381"/>
      </dsp:txXfrm>
    </dsp:sp>
    <dsp:sp modelId="{95354D63-ADF0-4423-8384-F15E6FB3F225}">
      <dsp:nvSpPr>
        <dsp:cNvPr id="0" name=""/>
        <dsp:cNvSpPr/>
      </dsp:nvSpPr>
      <dsp:spPr>
        <a:xfrm>
          <a:off x="4790644" y="1828930"/>
          <a:ext cx="1709548" cy="102572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2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ptos Display" panose="020F0302020204030204"/>
            </a:rPr>
            <a:t>Implementasi Model Machine Learning</a:t>
          </a:r>
        </a:p>
      </dsp:txBody>
      <dsp:txXfrm>
        <a:off x="4820687" y="1858973"/>
        <a:ext cx="1649462" cy="965642"/>
      </dsp:txXfrm>
    </dsp:sp>
    <dsp:sp modelId="{7D3D0498-8F3D-4CDE-BAAA-6B135AC796EF}">
      <dsp:nvSpPr>
        <dsp:cNvPr id="0" name=""/>
        <dsp:cNvSpPr/>
      </dsp:nvSpPr>
      <dsp:spPr>
        <a:xfrm rot="10800000">
          <a:off x="4277780" y="2129811"/>
          <a:ext cx="362424" cy="423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526457"/>
            <a:satOff val="-27357"/>
            <a:lumOff val="336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386507" y="2214604"/>
        <a:ext cx="253697" cy="254381"/>
      </dsp:txXfrm>
    </dsp:sp>
    <dsp:sp modelId="{A77396BB-5B8C-4089-BCDF-473CBC2F10CA}">
      <dsp:nvSpPr>
        <dsp:cNvPr id="0" name=""/>
        <dsp:cNvSpPr/>
      </dsp:nvSpPr>
      <dsp:spPr>
        <a:xfrm>
          <a:off x="2397277" y="1828930"/>
          <a:ext cx="1709548" cy="102572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34286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Aptos Display" panose="020F0302020204030204"/>
            </a:rPr>
            <a:t>Evaluasi</a:t>
          </a:r>
          <a:r>
            <a:rPr lang="en-US" sz="1900" kern="1200" dirty="0">
              <a:latin typeface="Aptos Display" panose="020F0302020204030204"/>
            </a:rPr>
            <a:t> Model</a:t>
          </a:r>
        </a:p>
      </dsp:txBody>
      <dsp:txXfrm>
        <a:off x="2427320" y="1858973"/>
        <a:ext cx="1649462" cy="965642"/>
      </dsp:txXfrm>
    </dsp:sp>
    <dsp:sp modelId="{9D8DB96F-7C64-4349-B3AF-1785477BF51C}">
      <dsp:nvSpPr>
        <dsp:cNvPr id="0" name=""/>
        <dsp:cNvSpPr/>
      </dsp:nvSpPr>
      <dsp:spPr>
        <a:xfrm rot="10800000">
          <a:off x="1884412" y="2129811"/>
          <a:ext cx="362424" cy="423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631749"/>
            <a:satOff val="-32829"/>
            <a:lumOff val="40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993139" y="2214604"/>
        <a:ext cx="253697" cy="254381"/>
      </dsp:txXfrm>
    </dsp:sp>
    <dsp:sp modelId="{651E0424-E9C7-4D24-82A2-3EDBD9E9527D}">
      <dsp:nvSpPr>
        <dsp:cNvPr id="0" name=""/>
        <dsp:cNvSpPr/>
      </dsp:nvSpPr>
      <dsp:spPr>
        <a:xfrm>
          <a:off x="3910" y="1828930"/>
          <a:ext cx="1709548" cy="102572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Aptos Display" panose="020F0302020204030204"/>
            </a:rPr>
            <a:t>Optimisasi</a:t>
          </a:r>
          <a:r>
            <a:rPr lang="en-US" sz="1900" kern="1200" dirty="0">
              <a:latin typeface="Aptos Display" panose="020F0302020204030204"/>
            </a:rPr>
            <a:t> Model</a:t>
          </a:r>
        </a:p>
      </dsp:txBody>
      <dsp:txXfrm>
        <a:off x="33953" y="1858973"/>
        <a:ext cx="1649462" cy="9656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FCF05-19D9-4E8E-A421-05A9B0D48F3F}">
      <dsp:nvSpPr>
        <dsp:cNvPr id="0" name=""/>
        <dsp:cNvSpPr/>
      </dsp:nvSpPr>
      <dsp:spPr>
        <a:xfrm>
          <a:off x="487832" y="635"/>
          <a:ext cx="1444765" cy="86685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Preparation</a:t>
          </a:r>
        </a:p>
      </dsp:txBody>
      <dsp:txXfrm>
        <a:off x="513221" y="26024"/>
        <a:ext cx="1393987" cy="816081"/>
      </dsp:txXfrm>
    </dsp:sp>
    <dsp:sp modelId="{370EED50-EA2B-4A42-84EA-C61DDE938B9F}">
      <dsp:nvSpPr>
        <dsp:cNvPr id="0" name=""/>
        <dsp:cNvSpPr/>
      </dsp:nvSpPr>
      <dsp:spPr>
        <a:xfrm>
          <a:off x="2059737" y="254913"/>
          <a:ext cx="306290" cy="358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059737" y="326573"/>
        <a:ext cx="214403" cy="214981"/>
      </dsp:txXfrm>
    </dsp:sp>
    <dsp:sp modelId="{062A7573-0D5B-4BB2-8FCB-699540DD5254}">
      <dsp:nvSpPr>
        <dsp:cNvPr id="0" name=""/>
        <dsp:cNvSpPr/>
      </dsp:nvSpPr>
      <dsp:spPr>
        <a:xfrm>
          <a:off x="2510504" y="635"/>
          <a:ext cx="1444765" cy="86685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8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Exploratory Data Analysis</a:t>
          </a:r>
        </a:p>
      </dsp:txBody>
      <dsp:txXfrm>
        <a:off x="2535893" y="26024"/>
        <a:ext cx="1393987" cy="816081"/>
      </dsp:txXfrm>
    </dsp:sp>
    <dsp:sp modelId="{DFD10971-26FE-4727-B75E-ACED7B468DEE}">
      <dsp:nvSpPr>
        <dsp:cNvPr id="0" name=""/>
        <dsp:cNvSpPr/>
      </dsp:nvSpPr>
      <dsp:spPr>
        <a:xfrm>
          <a:off x="4082409" y="254913"/>
          <a:ext cx="306290" cy="358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53931"/>
            <a:satOff val="-8618"/>
            <a:lumOff val="103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082409" y="326573"/>
        <a:ext cx="214403" cy="214981"/>
      </dsp:txXfrm>
    </dsp:sp>
    <dsp:sp modelId="{8249306E-E475-4F5E-BC2A-75CD20D134BD}">
      <dsp:nvSpPr>
        <dsp:cNvPr id="0" name=""/>
        <dsp:cNvSpPr/>
      </dsp:nvSpPr>
      <dsp:spPr>
        <a:xfrm>
          <a:off x="4533176" y="635"/>
          <a:ext cx="1444765" cy="86685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16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Feature Enginering</a:t>
          </a:r>
        </a:p>
      </dsp:txBody>
      <dsp:txXfrm>
        <a:off x="4558565" y="26024"/>
        <a:ext cx="1393987" cy="816081"/>
      </dsp:txXfrm>
    </dsp:sp>
    <dsp:sp modelId="{55CC32D5-85A3-4952-8A14-78BBE9E689CE}">
      <dsp:nvSpPr>
        <dsp:cNvPr id="0" name=""/>
        <dsp:cNvSpPr/>
      </dsp:nvSpPr>
      <dsp:spPr>
        <a:xfrm>
          <a:off x="6105081" y="254913"/>
          <a:ext cx="306290" cy="358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07862"/>
            <a:satOff val="-17236"/>
            <a:lumOff val="206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105081" y="326573"/>
        <a:ext cx="214403" cy="214981"/>
      </dsp:txXfrm>
    </dsp:sp>
    <dsp:sp modelId="{0972198E-B8B3-4DE4-8C8A-B3E3852204AB}">
      <dsp:nvSpPr>
        <dsp:cNvPr id="0" name=""/>
        <dsp:cNvSpPr/>
      </dsp:nvSpPr>
      <dsp:spPr>
        <a:xfrm>
          <a:off x="6555847" y="635"/>
          <a:ext cx="1444765" cy="86685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2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Building</a:t>
          </a:r>
          <a:r>
            <a:rPr lang="en-US" sz="1600" kern="1200" dirty="0">
              <a:latin typeface="Aptos Display" panose="020F0302020204030204"/>
            </a:rPr>
            <a:t> and</a:t>
          </a:r>
          <a:r>
            <a:rPr lang="en-US" sz="1600" kern="1200" dirty="0"/>
            <a:t> Training CNN Model</a:t>
          </a:r>
        </a:p>
      </dsp:txBody>
      <dsp:txXfrm>
        <a:off x="6581236" y="26024"/>
        <a:ext cx="1393987" cy="816081"/>
      </dsp:txXfrm>
    </dsp:sp>
    <dsp:sp modelId="{262BD6CD-E365-403F-B5DC-ABF6AE4D72C3}">
      <dsp:nvSpPr>
        <dsp:cNvPr id="0" name=""/>
        <dsp:cNvSpPr/>
      </dsp:nvSpPr>
      <dsp:spPr>
        <a:xfrm>
          <a:off x="8127752" y="254913"/>
          <a:ext cx="306290" cy="358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61793"/>
            <a:satOff val="-25854"/>
            <a:lumOff val="310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127752" y="326573"/>
        <a:ext cx="214403" cy="214981"/>
      </dsp:txXfrm>
    </dsp:sp>
    <dsp:sp modelId="{153EAE52-58AC-47D9-A3C7-DB65514A7E32}">
      <dsp:nvSpPr>
        <dsp:cNvPr id="0" name=""/>
        <dsp:cNvSpPr/>
      </dsp:nvSpPr>
      <dsp:spPr>
        <a:xfrm>
          <a:off x="8578519" y="635"/>
          <a:ext cx="1444765" cy="86685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Evaluation</a:t>
          </a:r>
        </a:p>
      </dsp:txBody>
      <dsp:txXfrm>
        <a:off x="8603908" y="26024"/>
        <a:ext cx="1393987" cy="816081"/>
      </dsp:txXfrm>
    </dsp:sp>
    <dsp:sp modelId="{162DCDEC-7E92-41BA-ABC9-91BA48F75820}">
      <dsp:nvSpPr>
        <dsp:cNvPr id="0" name=""/>
        <dsp:cNvSpPr/>
      </dsp:nvSpPr>
      <dsp:spPr>
        <a:xfrm rot="5400000">
          <a:off x="9147757" y="968627"/>
          <a:ext cx="306290" cy="358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215724"/>
            <a:satOff val="-34472"/>
            <a:lumOff val="413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9193412" y="994633"/>
        <a:ext cx="214981" cy="214403"/>
      </dsp:txXfrm>
    </dsp:sp>
    <dsp:sp modelId="{FE88BF2F-13A4-4411-AB4E-F853CB6D2DA7}">
      <dsp:nvSpPr>
        <dsp:cNvPr id="0" name=""/>
        <dsp:cNvSpPr/>
      </dsp:nvSpPr>
      <dsp:spPr>
        <a:xfrm>
          <a:off x="8578519" y="1445400"/>
          <a:ext cx="1444765" cy="86685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Prediction Result</a:t>
          </a:r>
        </a:p>
      </dsp:txBody>
      <dsp:txXfrm>
        <a:off x="8603908" y="1470789"/>
        <a:ext cx="1393987" cy="816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ffendy8/Project-Kelas-Work/blob/master/01_Sales%20Force%20Training.ipynb" TargetMode="External"/><Relationship Id="rId3" Type="http://schemas.openxmlformats.org/officeDocument/2006/relationships/image" Target="../media/image26.svg"/><Relationship Id="rId7" Type="http://schemas.openxmlformats.org/officeDocument/2006/relationships/image" Target="../media/image2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hyperlink" Target="https://github.com/Effendy8/Project-Kelas-Work/blob/master/02_House_Pricing.ipyn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50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49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openxmlformats.org/officeDocument/2006/relationships/hyperlink" Target="https://github.com/Effendy8/Project-Kelas-Work/blob/master/03_Machine_Learning.ipynb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59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58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7.png"/><Relationship Id="rId14" Type="http://schemas.openxmlformats.org/officeDocument/2006/relationships/image" Target="../media/image6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hyperlink" Target="https://github.com/Effendy8/Project-Kelas-Work/blob/master/04_Deep_Learning.ipynb" TargetMode="External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54F7C-BAF8-ABFF-1CA0-BD65E24A7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3279" r="-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1">
                <a:solidFill>
                  <a:schemeClr val="bg1"/>
                </a:solidFill>
              </a:rPr>
              <a:t>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</a:rPr>
              <a:t>Data Science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Effendy</a:t>
            </a:r>
          </a:p>
          <a:p>
            <a:pPr algn="l"/>
            <a:endParaRPr lang="en-US" sz="2000" b="1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50D8-2022-1CDE-EB1B-E13A0E48CE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 b="1" dirty="0"/>
              <a:t>01: Sales Force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B04A-EC20-F900-9066-614C42B874E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8FDFF"/>
          </a:solidFill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Methodology</a:t>
            </a:r>
          </a:p>
          <a:p>
            <a:pPr marL="0" indent="0">
              <a:buNone/>
            </a:pPr>
            <a:r>
              <a:rPr lang="en-US" dirty="0"/>
              <a:t>4. Uji </a:t>
            </a:r>
            <a:r>
              <a:rPr lang="en-US" dirty="0" err="1"/>
              <a:t>Statistik</a:t>
            </a:r>
            <a:endParaRPr lang="en-US" dirty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000" dirty="0"/>
              <a:t>Analisa: </a:t>
            </a:r>
          </a:p>
          <a:p>
            <a:pPr marL="0" indent="0">
              <a:buNone/>
            </a:pPr>
            <a:r>
              <a:rPr lang="en-US" sz="2000" dirty="0"/>
              <a:t>Hasil uji </a:t>
            </a:r>
            <a:r>
              <a:rPr lang="en-US" sz="2000" dirty="0" err="1"/>
              <a:t>statistik</a:t>
            </a:r>
            <a:r>
              <a:rPr lang="en-US" sz="2000" dirty="0"/>
              <a:t> </a:t>
            </a:r>
            <a:r>
              <a:rPr lang="en-US" sz="2000" dirty="0" err="1"/>
              <a:t>menunjukkan</a:t>
            </a:r>
            <a:r>
              <a:rPr lang="en-US" sz="2000" dirty="0"/>
              <a:t> P-Value &gt; </a:t>
            </a:r>
            <a:r>
              <a:rPr lang="en-US" sz="2000" dirty="0" err="1"/>
              <a:t>dari</a:t>
            </a:r>
            <a:r>
              <a:rPr lang="en-US" sz="2000" dirty="0"/>
              <a:t> alpha(0.05), </a:t>
            </a:r>
            <a:r>
              <a:rPr lang="en-US" sz="2000" dirty="0" err="1"/>
              <a:t>menyimpulkan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 </a:t>
            </a:r>
            <a:r>
              <a:rPr lang="en-US" sz="2000" dirty="0" err="1"/>
              <a:t>kita</a:t>
            </a:r>
            <a:r>
              <a:rPr lang="en-US" sz="2000" dirty="0"/>
              <a:t> 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berhasil</a:t>
            </a:r>
            <a:r>
              <a:rPr lang="en-US" sz="2000" dirty="0"/>
              <a:t> </a:t>
            </a:r>
            <a:r>
              <a:rPr lang="en-US" sz="2000" dirty="0" err="1"/>
              <a:t>menolak</a:t>
            </a:r>
            <a:r>
              <a:rPr lang="en-US" sz="2000" dirty="0"/>
              <a:t> </a:t>
            </a:r>
            <a:r>
              <a:rPr lang="en-US" sz="2000" dirty="0" err="1"/>
              <a:t>Hipotesis</a:t>
            </a:r>
            <a:r>
              <a:rPr lang="en-US" sz="2000" dirty="0"/>
              <a:t> </a:t>
            </a:r>
            <a:r>
              <a:rPr lang="en-US" sz="2000" dirty="0" err="1"/>
              <a:t>awal</a:t>
            </a:r>
            <a:r>
              <a:rPr lang="en-US" sz="2000" dirty="0"/>
              <a:t>(H0). Nilai t statistics </a:t>
            </a:r>
            <a:r>
              <a:rPr lang="en-US" sz="2000" dirty="0" err="1"/>
              <a:t>tidak</a:t>
            </a:r>
            <a:r>
              <a:rPr lang="en-US" sz="2000" dirty="0"/>
              <a:t> </a:t>
            </a:r>
            <a:r>
              <a:rPr lang="en-US" sz="2000" dirty="0" err="1"/>
              <a:t>berada</a:t>
            </a:r>
            <a:r>
              <a:rPr lang="en-US" sz="2000" dirty="0"/>
              <a:t> di </a:t>
            </a:r>
            <a:r>
              <a:rPr lang="en-US" sz="2000" dirty="0" err="1"/>
              <a:t>dalam</a:t>
            </a:r>
            <a:r>
              <a:rPr lang="en-US" sz="2000" dirty="0"/>
              <a:t> Critical Region juga </a:t>
            </a:r>
            <a:r>
              <a:rPr lang="en-US" sz="2000" dirty="0" err="1"/>
              <a:t>membuktikan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gagal</a:t>
            </a:r>
            <a:r>
              <a:rPr lang="en-US" sz="2000" dirty="0"/>
              <a:t> </a:t>
            </a:r>
            <a:r>
              <a:rPr lang="en-US" sz="2000" dirty="0" err="1"/>
              <a:t>menolak</a:t>
            </a:r>
            <a:r>
              <a:rPr lang="en-US" sz="2000" dirty="0"/>
              <a:t> </a:t>
            </a:r>
            <a:r>
              <a:rPr lang="en-US" sz="2000" dirty="0" err="1"/>
              <a:t>Hipotesis</a:t>
            </a:r>
            <a:r>
              <a:rPr lang="en-US" sz="2000" dirty="0"/>
              <a:t> </a:t>
            </a:r>
            <a:r>
              <a:rPr lang="en-US" sz="2000" dirty="0" err="1"/>
              <a:t>awal</a:t>
            </a:r>
            <a:r>
              <a:rPr lang="en-US" sz="2000" dirty="0"/>
              <a:t>(H0). </a:t>
            </a:r>
          </a:p>
          <a:p>
            <a:pPr marL="0" indent="0">
              <a:buNone/>
            </a:pPr>
            <a:endParaRPr lang="en-US" sz="20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4449CA-DC6D-5E19-7BC9-05A834544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722988"/>
              </p:ext>
            </p:extLst>
          </p:nvPr>
        </p:nvGraphicFramePr>
        <p:xfrm>
          <a:off x="949499" y="3077648"/>
          <a:ext cx="5454098" cy="1483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049">
                  <a:extLst>
                    <a:ext uri="{9D8B030D-6E8A-4147-A177-3AD203B41FA5}">
                      <a16:colId xmlns:a16="http://schemas.microsoft.com/office/drawing/2014/main" val="3665386221"/>
                    </a:ext>
                  </a:extLst>
                </a:gridCol>
                <a:gridCol w="2727049">
                  <a:extLst>
                    <a:ext uri="{9D8B030D-6E8A-4147-A177-3AD203B41FA5}">
                      <a16:colId xmlns:a16="http://schemas.microsoft.com/office/drawing/2014/main" val="323283366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T-test Result (alpha = 0.05)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30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ptos"/>
                        </a:rPr>
                        <a:t>t </a:t>
                      </a:r>
                      <a:r>
                        <a:rPr lang="en-US"/>
                        <a:t>- </a:t>
                      </a:r>
                      <a:r>
                        <a:rPr lang="en-US" err="1"/>
                        <a:t>stastistics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0.4085001556802841</a:t>
                      </a:r>
                      <a:endParaRPr lang="en-US" sz="1800"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038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 -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0.6865284813438117</a:t>
                      </a:r>
                      <a:endParaRPr lang="en-US" sz="1800"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44815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Critical 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1.7108820799094275</a:t>
                      </a:r>
                      <a:endParaRPr lang="en-US" sz="1800"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327449"/>
                  </a:ext>
                </a:extLst>
              </a:tr>
            </a:tbl>
          </a:graphicData>
        </a:graphic>
      </p:graphicFrame>
      <p:pic>
        <p:nvPicPr>
          <p:cNvPr id="7" name="Graphic 6" descr="Statistics with solid fill">
            <a:extLst>
              <a:ext uri="{FF2B5EF4-FFF2-40B4-BE49-F238E27FC236}">
                <a16:creationId xmlns:a16="http://schemas.microsoft.com/office/drawing/2014/main" id="{56EF3EE7-DFA0-59E6-A504-F2F9BA878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1653" y="2240"/>
            <a:ext cx="2124635" cy="1934136"/>
          </a:xfrm>
          <a:prstGeom prst="rect">
            <a:avLst/>
          </a:prstGeom>
        </p:spPr>
      </p:pic>
      <p:pic>
        <p:nvPicPr>
          <p:cNvPr id="8" name="Graphic 7" descr="Mathematics with solid fill">
            <a:extLst>
              <a:ext uri="{FF2B5EF4-FFF2-40B4-BE49-F238E27FC236}">
                <a16:creationId xmlns:a16="http://schemas.microsoft.com/office/drawing/2014/main" id="{4E477E6A-7A24-16E4-8B2B-0C2F672F7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1977" y="1526242"/>
            <a:ext cx="2113429" cy="1788457"/>
          </a:xfrm>
          <a:prstGeom prst="rect">
            <a:avLst/>
          </a:prstGeom>
        </p:spPr>
      </p:pic>
      <p:pic>
        <p:nvPicPr>
          <p:cNvPr id="10" name="Graphic 9" descr="Teacher">
            <a:extLst>
              <a:ext uri="{FF2B5EF4-FFF2-40B4-BE49-F238E27FC236}">
                <a16:creationId xmlns:a16="http://schemas.microsoft.com/office/drawing/2014/main" id="{5C6D32A8-BD20-7B14-32DF-E20720673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922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96D6-E156-2477-A52F-EBD1515950A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 b="1" dirty="0"/>
              <a:t>01</a:t>
            </a:r>
            <a:r>
              <a:rPr lang="en-US" dirty="0"/>
              <a:t>: </a:t>
            </a:r>
            <a:r>
              <a:rPr lang="en-US" b="1" dirty="0"/>
              <a:t>Sales</a:t>
            </a:r>
            <a:r>
              <a:rPr lang="en-US" dirty="0"/>
              <a:t> </a:t>
            </a:r>
            <a:r>
              <a:rPr lang="en-US" b="1" dirty="0"/>
              <a:t>Force</a:t>
            </a:r>
            <a:r>
              <a:rPr lang="en-US" dirty="0"/>
              <a:t> </a:t>
            </a:r>
            <a:r>
              <a:rPr lang="en-US" b="1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C0EB-EBA1-DF52-67B4-192CF0665A4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8FDFF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Conclusion:</a:t>
            </a:r>
          </a:p>
          <a:p>
            <a:pPr marL="0" indent="0" algn="just">
              <a:buNone/>
            </a:pPr>
            <a:r>
              <a:rPr lang="en-US" dirty="0"/>
              <a:t> 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 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 </a:t>
            </a:r>
            <a:r>
              <a:rPr lang="en-US" dirty="0" err="1"/>
              <a:t>rangkaian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 yang </a:t>
            </a:r>
            <a:r>
              <a:rPr lang="en-US" dirty="0" err="1"/>
              <a:t>diterapkan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 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menolak</a:t>
            </a:r>
            <a:r>
              <a:rPr lang="en-US" dirty="0"/>
              <a:t> </a:t>
            </a:r>
            <a:r>
              <a:rPr lang="en-US" dirty="0" err="1"/>
              <a:t>Hipotesis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(H0) yang </a:t>
            </a:r>
            <a:r>
              <a:rPr lang="en-US" dirty="0" err="1"/>
              <a:t>menyebutkan</a:t>
            </a:r>
            <a:r>
              <a:rPr lang="en-US" dirty="0"/>
              <a:t> : </a:t>
            </a:r>
            <a:r>
              <a:rPr lang="en-US" dirty="0" err="1"/>
              <a:t>Penjualan</a:t>
            </a:r>
            <a:r>
              <a:rPr lang="en-US" dirty="0"/>
              <a:t> rata – rata </a:t>
            </a:r>
            <a:r>
              <a:rPr lang="en-US" dirty="0" err="1"/>
              <a:t>perusahaan</a:t>
            </a:r>
            <a:r>
              <a:rPr lang="en-US" dirty="0"/>
              <a:t> X = $100. Hasil uji </a:t>
            </a:r>
            <a:r>
              <a:rPr lang="en-US" dirty="0" err="1"/>
              <a:t>hipotesis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menyimpulkan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mengadakan</a:t>
            </a:r>
            <a:r>
              <a:rPr lang="en-US" dirty="0"/>
              <a:t> Sales Force Training </a:t>
            </a:r>
            <a:r>
              <a:rPr lang="en-US" dirty="0" err="1"/>
              <a:t>adalah</a:t>
            </a:r>
            <a:r>
              <a:rPr lang="en-US" dirty="0"/>
              <a:t> strategi yang </a:t>
            </a:r>
            <a:r>
              <a:rPr lang="en-US" dirty="0" err="1"/>
              <a:t>kurang</a:t>
            </a:r>
            <a:r>
              <a:rPr lang="en-US" dirty="0"/>
              <a:t> 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 </a:t>
            </a:r>
            <a:r>
              <a:rPr lang="en-US" dirty="0" err="1"/>
              <a:t>efektif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rata-rata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sales pada </a:t>
            </a:r>
            <a:r>
              <a:rPr lang="en-US" dirty="0" err="1"/>
              <a:t>perusahaan</a:t>
            </a:r>
            <a:r>
              <a:rPr lang="en-US" dirty="0"/>
              <a:t> X. </a:t>
            </a:r>
          </a:p>
        </p:txBody>
      </p:sp>
      <p:pic>
        <p:nvPicPr>
          <p:cNvPr id="4" name="Graphic 3" descr="Lightbulb with solid fill">
            <a:extLst>
              <a:ext uri="{FF2B5EF4-FFF2-40B4-BE49-F238E27FC236}">
                <a16:creationId xmlns:a16="http://schemas.microsoft.com/office/drawing/2014/main" id="{C5B5B552-94BC-0B71-7AE1-37A9290CE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153" y="5145741"/>
            <a:ext cx="2091017" cy="1485900"/>
          </a:xfrm>
          <a:prstGeom prst="rect">
            <a:avLst/>
          </a:prstGeom>
        </p:spPr>
      </p:pic>
      <p:pic>
        <p:nvPicPr>
          <p:cNvPr id="5" name="Graphic 4" descr="Lightbulb and gear with solid fill">
            <a:extLst>
              <a:ext uri="{FF2B5EF4-FFF2-40B4-BE49-F238E27FC236}">
                <a16:creationId xmlns:a16="http://schemas.microsoft.com/office/drawing/2014/main" id="{2A313689-CC45-7C38-A9A0-F90EF5FFA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7037" y="103094"/>
            <a:ext cx="1911722" cy="1586752"/>
          </a:xfrm>
          <a:prstGeom prst="rect">
            <a:avLst/>
          </a:prstGeom>
        </p:spPr>
      </p:pic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C96E9FB3-5EE0-727D-A117-BF57908EE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4008" y="4214907"/>
            <a:ext cx="3500904" cy="287813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B229634-DB9B-65C9-B9C7-8303C99D9030}"/>
              </a:ext>
            </a:extLst>
          </p:cNvPr>
          <p:cNvSpPr/>
          <p:nvPr/>
        </p:nvSpPr>
        <p:spPr>
          <a:xfrm>
            <a:off x="9611845" y="6465793"/>
            <a:ext cx="1736911" cy="350183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8FD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GitHub</a:t>
            </a:r>
            <a:endParaRPr lang="en-US">
              <a:solidFill>
                <a:srgbClr val="E8FDFF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4058570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E12F-396D-AAFB-FD0D-50EEC6C9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75159" cy="1347974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rgbClr val="F7925C"/>
                </a:solidFill>
              </a:rPr>
              <a:t>02 : Housing 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57BF-3D4E-DDD9-F7A9-D1EE08DEA9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0441" y="1825625"/>
            <a:ext cx="9675159" cy="4351338"/>
          </a:xfrm>
          <a:solidFill>
            <a:schemeClr val="bg2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Overview and Background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lvl="5" indent="-457200">
              <a:buNone/>
            </a:pPr>
            <a:r>
              <a:rPr lang="en-US" sz="2000" dirty="0"/>
              <a:t>Housing Price </a:t>
            </a:r>
            <a:r>
              <a:rPr lang="en-US" sz="2000" dirty="0" err="1"/>
              <a:t>adalah</a:t>
            </a:r>
            <a:r>
              <a:rPr lang="en-US" sz="2000" dirty="0"/>
              <a:t> 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properti</a:t>
            </a:r>
            <a:r>
              <a:rPr lang="en-US" sz="2000" dirty="0"/>
              <a:t> yang </a:t>
            </a:r>
            <a:r>
              <a:rPr lang="en-US" sz="2000" dirty="0" err="1"/>
              <a:t>dipengaruhi</a:t>
            </a:r>
            <a:r>
              <a:rPr lang="en-US" sz="2000" dirty="0"/>
              <a:t> oleh </a:t>
            </a:r>
            <a:r>
              <a:rPr lang="en-US" sz="2000" dirty="0" err="1"/>
              <a:t>berbagai</a:t>
            </a:r>
            <a:r>
              <a:rPr lang="en-US" sz="2000" dirty="0"/>
              <a:t> </a:t>
            </a:r>
            <a:r>
              <a:rPr lang="en-US" sz="2000" dirty="0" err="1"/>
              <a:t>faktor</a:t>
            </a:r>
            <a:r>
              <a:rPr lang="en-US" sz="2000" dirty="0"/>
              <a:t> (</a:t>
            </a:r>
            <a:r>
              <a:rPr lang="en-US" sz="2000" dirty="0" err="1"/>
              <a:t>variabel</a:t>
            </a:r>
            <a:r>
              <a:rPr lang="en-US" sz="2000" dirty="0"/>
              <a:t>). Harga </a:t>
            </a:r>
            <a:r>
              <a:rPr lang="en-US" sz="2000" dirty="0" err="1"/>
              <a:t>properti</a:t>
            </a:r>
            <a:r>
              <a:rPr lang="en-US" sz="2000" dirty="0"/>
              <a:t> </a:t>
            </a:r>
            <a:r>
              <a:rPr lang="en-US" sz="2000" dirty="0" err="1"/>
              <a:t>akan</a:t>
            </a:r>
            <a:r>
              <a:rPr lang="en-US" sz="2000" dirty="0"/>
              <a:t> </a:t>
            </a:r>
            <a:r>
              <a:rPr lang="en-US" sz="2000" dirty="0" err="1"/>
              <a:t>semakin</a:t>
            </a:r>
            <a:r>
              <a:rPr lang="en-US" sz="2000" dirty="0"/>
              <a:t> </a:t>
            </a:r>
            <a:r>
              <a:rPr lang="en-US" sz="2000" dirty="0" err="1"/>
              <a:t>tinggi</a:t>
            </a:r>
            <a:r>
              <a:rPr lang="en-US" sz="2000" dirty="0"/>
              <a:t> </a:t>
            </a:r>
            <a:r>
              <a:rPr lang="en-US" sz="2000" dirty="0" err="1"/>
              <a:t>seiring</a:t>
            </a:r>
            <a:r>
              <a:rPr lang="en-US" sz="2000" dirty="0"/>
              <a:t> </a:t>
            </a:r>
            <a:r>
              <a:rPr lang="en-US" sz="2000" dirty="0" err="1"/>
              <a:t>fitur</a:t>
            </a:r>
            <a:r>
              <a:rPr lang="en-US" sz="2000" dirty="0"/>
              <a:t> dan </a:t>
            </a:r>
            <a:r>
              <a:rPr lang="en-US" sz="2000" dirty="0" err="1"/>
              <a:t>manfaat</a:t>
            </a:r>
            <a:r>
              <a:rPr lang="en-US" sz="2000" dirty="0"/>
              <a:t> yang </a:t>
            </a:r>
            <a:r>
              <a:rPr lang="en-US" sz="2000" dirty="0" err="1"/>
              <a:t>dimilikinya</a:t>
            </a:r>
            <a:r>
              <a:rPr lang="en-US" sz="2000" dirty="0"/>
              <a:t>. Di </a:t>
            </a:r>
            <a:r>
              <a:rPr lang="en-US" sz="2000" dirty="0" err="1"/>
              <a:t>sisi</a:t>
            </a:r>
            <a:r>
              <a:rPr lang="en-US" sz="2000" dirty="0"/>
              <a:t> lain </a:t>
            </a:r>
            <a:r>
              <a:rPr lang="en-US" sz="2000" dirty="0" err="1"/>
              <a:t>pelaku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properti</a:t>
            </a:r>
            <a:r>
              <a:rPr lang="en-US" sz="2000" dirty="0"/>
              <a:t> juga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menggali</a:t>
            </a:r>
            <a:r>
              <a:rPr lang="en-US" sz="2000" dirty="0"/>
              <a:t> trend </a:t>
            </a:r>
            <a:r>
              <a:rPr lang="en-US" sz="2000" dirty="0" err="1"/>
              <a:t>pemilihan</a:t>
            </a:r>
            <a:r>
              <a:rPr lang="en-US" sz="2000" dirty="0"/>
              <a:t> </a:t>
            </a:r>
            <a:r>
              <a:rPr lang="en-US" sz="2000" dirty="0" err="1"/>
              <a:t>properti</a:t>
            </a:r>
            <a:r>
              <a:rPr lang="en-US" sz="2000" dirty="0"/>
              <a:t> pada </a:t>
            </a:r>
            <a:r>
              <a:rPr lang="en-US" sz="2000" dirty="0" err="1"/>
              <a:t>suatu</a:t>
            </a:r>
            <a:r>
              <a:rPr lang="en-US" sz="2000" dirty="0"/>
              <a:t> area </a:t>
            </a:r>
            <a:r>
              <a:rPr lang="en-US" sz="2000" dirty="0" err="1"/>
              <a:t>penduduk</a:t>
            </a:r>
            <a:r>
              <a:rPr lang="en-US" sz="2000" dirty="0"/>
              <a:t>.  Maka project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menganalisa</a:t>
            </a:r>
            <a:r>
              <a:rPr lang="en-US" sz="2000" dirty="0"/>
              <a:t> dan </a:t>
            </a:r>
            <a:r>
              <a:rPr lang="en-US" sz="2000" dirty="0" err="1"/>
              <a:t>mencoba</a:t>
            </a:r>
            <a:r>
              <a:rPr lang="en-US" sz="2000" dirty="0"/>
              <a:t> </a:t>
            </a:r>
            <a:r>
              <a:rPr lang="en-US" sz="2000" dirty="0" err="1"/>
              <a:t>menemukan</a:t>
            </a:r>
            <a:r>
              <a:rPr lang="en-US" sz="2000" dirty="0"/>
              <a:t> insight 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 dataset yang </a:t>
            </a:r>
            <a:r>
              <a:rPr lang="en-US" sz="2000" dirty="0" err="1"/>
              <a:t>menyimpan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 yang </a:t>
            </a:r>
            <a:r>
              <a:rPr lang="en-US" sz="2000" dirty="0" err="1"/>
              <a:t>mempengaruhi</a:t>
            </a:r>
            <a:r>
              <a:rPr lang="en-US" sz="2000" dirty="0"/>
              <a:t> trend </a:t>
            </a:r>
            <a:r>
              <a:rPr lang="en-US" sz="2000" dirty="0" err="1"/>
              <a:t>pemilihan</a:t>
            </a:r>
            <a:r>
              <a:rPr lang="en-US" sz="2000" dirty="0"/>
              <a:t> </a:t>
            </a:r>
            <a:r>
              <a:rPr lang="en-US" sz="2000" dirty="0" err="1"/>
              <a:t>properti</a:t>
            </a:r>
            <a:r>
              <a:rPr lang="en-US" sz="2000" dirty="0"/>
              <a:t> pada </a:t>
            </a:r>
            <a:r>
              <a:rPr lang="en-US" sz="2000" dirty="0" err="1"/>
              <a:t>suatu</a:t>
            </a:r>
            <a:r>
              <a:rPr lang="en-US" sz="2000" dirty="0"/>
              <a:t> area </a:t>
            </a:r>
            <a:r>
              <a:rPr lang="en-US" sz="2000" dirty="0" err="1"/>
              <a:t>tertentu</a:t>
            </a:r>
            <a:r>
              <a:rPr lang="en-US" sz="2000" dirty="0"/>
              <a:t> . </a:t>
            </a:r>
            <a:endParaRPr lang="en-US" dirty="0"/>
          </a:p>
          <a:p>
            <a:pPr marL="0" lvl="5" indent="-457200">
              <a:buNone/>
            </a:pPr>
            <a:endParaRPr lang="en-US" sz="2000" dirty="0"/>
          </a:p>
          <a:p>
            <a:pPr marL="0" lvl="5" indent="-457200">
              <a:buNone/>
            </a:pPr>
            <a:r>
              <a:rPr lang="en-US" sz="2000" dirty="0" err="1"/>
              <a:t>Namun</a:t>
            </a:r>
            <a:r>
              <a:rPr lang="en-US" sz="2000" dirty="0"/>
              <a:t> dataset yang </a:t>
            </a:r>
            <a:r>
              <a:rPr lang="en-US" sz="2000" dirty="0" err="1"/>
              <a:t>menjadi</a:t>
            </a:r>
            <a:r>
              <a:rPr lang="en-US" sz="2000" dirty="0"/>
              <a:t> </a:t>
            </a:r>
            <a:r>
              <a:rPr lang="en-US" sz="2000" dirty="0" err="1"/>
              <a:t>sumber</a:t>
            </a:r>
            <a:r>
              <a:rPr lang="en-US" sz="2000" dirty="0"/>
              <a:t> </a:t>
            </a:r>
            <a:r>
              <a:rPr lang="en-US" sz="2000" dirty="0" err="1"/>
              <a:t>informasi</a:t>
            </a:r>
            <a:r>
              <a:rPr lang="en-US" sz="2000" dirty="0"/>
              <a:t> </a:t>
            </a:r>
            <a:r>
              <a:rPr lang="en-US" sz="2000" dirty="0" err="1"/>
              <a:t>penting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 </a:t>
            </a:r>
            <a:r>
              <a:rPr lang="en-US" sz="2000" dirty="0" err="1"/>
              <a:t>mengandung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 </a:t>
            </a:r>
            <a:r>
              <a:rPr lang="en-US" sz="2000" dirty="0" err="1"/>
              <a:t>relevan</a:t>
            </a:r>
            <a:r>
              <a:rPr lang="en-US" sz="2000" dirty="0"/>
              <a:t>, </a:t>
            </a:r>
            <a:r>
              <a:rPr lang="en-US" sz="2000" dirty="0" err="1"/>
              <a:t>rapih</a:t>
            </a:r>
            <a:r>
              <a:rPr lang="en-US" sz="2000" dirty="0"/>
              <a:t>, </a:t>
            </a:r>
            <a:r>
              <a:rPr lang="en-US" sz="2000" dirty="0" err="1"/>
              <a:t>terorganisir</a:t>
            </a:r>
            <a:r>
              <a:rPr lang="en-US" sz="2000" dirty="0"/>
              <a:t> dan </a:t>
            </a:r>
            <a:r>
              <a:rPr lang="en-US" sz="2000" dirty="0" err="1"/>
              <a:t>bersih</a:t>
            </a:r>
            <a:r>
              <a:rPr lang="en-US" sz="2000" dirty="0"/>
              <a:t>. Karena </a:t>
            </a:r>
            <a:r>
              <a:rPr lang="en-US" sz="2000" dirty="0" err="1"/>
              <a:t>jika</a:t>
            </a:r>
            <a:r>
              <a:rPr lang="en-US" sz="2000" dirty="0"/>
              <a:t> </a:t>
            </a:r>
            <a:r>
              <a:rPr lang="en-US" sz="2000" dirty="0" err="1"/>
              <a:t>tidak</a:t>
            </a:r>
            <a:r>
              <a:rPr lang="en-US" sz="2000" dirty="0"/>
              <a:t>, proses </a:t>
            </a:r>
            <a:r>
              <a:rPr lang="en-US" sz="2000" dirty="0" err="1"/>
              <a:t>analisa</a:t>
            </a:r>
            <a:r>
              <a:rPr lang="en-US" sz="2000" dirty="0"/>
              <a:t> </a:t>
            </a:r>
            <a:r>
              <a:rPr lang="en-US" sz="2000" dirty="0" err="1"/>
              <a:t>akan</a:t>
            </a:r>
            <a:r>
              <a:rPr lang="en-US" sz="2000" dirty="0"/>
              <a:t> </a:t>
            </a:r>
            <a:r>
              <a:rPr lang="en-US" sz="2000" dirty="0" err="1"/>
              <a:t>membuang</a:t>
            </a:r>
            <a:r>
              <a:rPr lang="en-US" sz="2000" dirty="0"/>
              <a:t> </a:t>
            </a:r>
            <a:r>
              <a:rPr lang="en-US" sz="2000" dirty="0" err="1"/>
              <a:t>banyak</a:t>
            </a:r>
            <a:r>
              <a:rPr lang="en-US" sz="2000" dirty="0"/>
              <a:t> </a:t>
            </a:r>
            <a:r>
              <a:rPr lang="en-US" sz="2000" dirty="0" err="1"/>
              <a:t>waktu</a:t>
            </a:r>
            <a:r>
              <a:rPr lang="en-US" sz="2000" dirty="0"/>
              <a:t> dan </a:t>
            </a:r>
            <a:r>
              <a:rPr lang="en-US" sz="2000" dirty="0" err="1"/>
              <a:t>tidak</a:t>
            </a:r>
            <a:r>
              <a:rPr lang="en-US" sz="2000" dirty="0"/>
              <a:t> </a:t>
            </a:r>
            <a:r>
              <a:rPr lang="en-US" sz="2000" dirty="0" err="1"/>
              <a:t>akurat</a:t>
            </a:r>
            <a:r>
              <a:rPr lang="en-US" sz="2000" dirty="0"/>
              <a:t>. Oleh </a:t>
            </a:r>
            <a:r>
              <a:rPr lang="en-US" sz="2000" dirty="0" err="1"/>
              <a:t>karena</a:t>
            </a:r>
            <a:r>
              <a:rPr lang="en-US" sz="2000" dirty="0"/>
              <a:t> </a:t>
            </a:r>
            <a:r>
              <a:rPr lang="en-US" sz="2000" dirty="0" err="1"/>
              <a:t>itu</a:t>
            </a:r>
            <a:r>
              <a:rPr lang="en-US" sz="2000" dirty="0"/>
              <a:t>, project </a:t>
            </a:r>
            <a:r>
              <a:rPr lang="en-US" sz="2000" dirty="0" err="1"/>
              <a:t>ini</a:t>
            </a:r>
            <a:r>
              <a:rPr lang="en-US" sz="2000" dirty="0"/>
              <a:t> </a:t>
            </a:r>
            <a:r>
              <a:rPr lang="en-US" sz="2000" dirty="0" err="1"/>
              <a:t>akan</a:t>
            </a:r>
            <a:r>
              <a:rPr lang="en-US" sz="2000" dirty="0"/>
              <a:t> </a:t>
            </a:r>
            <a:r>
              <a:rPr lang="en-US" sz="2000" dirty="0" err="1"/>
              <a:t>berkonsentrasi</a:t>
            </a:r>
            <a:r>
              <a:rPr lang="en-US" sz="2000" dirty="0"/>
              <a:t> pada </a:t>
            </a:r>
            <a:r>
              <a:rPr lang="en-US" sz="2000" dirty="0" err="1"/>
              <a:t>pemahaman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r>
              <a:rPr lang="en-US" sz="2000" dirty="0"/>
              <a:t>, </a:t>
            </a:r>
            <a:r>
              <a:rPr lang="en-US" sz="2000" dirty="0" err="1"/>
              <a:t>pemahaman</a:t>
            </a:r>
            <a:r>
              <a:rPr lang="en-US" sz="2000" dirty="0"/>
              <a:t> dataset, </a:t>
            </a:r>
            <a:r>
              <a:rPr lang="en-US" sz="2000" dirty="0" err="1"/>
              <a:t>persiapan</a:t>
            </a:r>
            <a:r>
              <a:rPr lang="en-US" sz="2000" dirty="0"/>
              <a:t> dataset, </a:t>
            </a:r>
            <a:r>
              <a:rPr lang="en-US" sz="2000" dirty="0" err="1"/>
              <a:t>hingga</a:t>
            </a:r>
            <a:r>
              <a:rPr lang="en-US" sz="2000" dirty="0"/>
              <a:t> Analisis Data </a:t>
            </a:r>
            <a:r>
              <a:rPr lang="en-US" sz="2000" dirty="0" err="1"/>
              <a:t>Explorasi</a:t>
            </a:r>
            <a:r>
              <a:rPr lang="en-US" sz="2000" dirty="0"/>
              <a:t> 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 dataset </a:t>
            </a:r>
            <a:r>
              <a:rPr lang="en-US" sz="2000" dirty="0" err="1"/>
              <a:t>layak</a:t>
            </a:r>
            <a:r>
              <a:rPr lang="en-US" sz="2000" dirty="0"/>
              <a:t> </a:t>
            </a:r>
            <a:r>
              <a:rPr lang="en-US" sz="2000" dirty="0" err="1"/>
              <a:t>untuk</a:t>
            </a:r>
            <a:r>
              <a:rPr lang="en-US" sz="2000" dirty="0"/>
              <a:t> </a:t>
            </a:r>
            <a:r>
              <a:rPr lang="en-US" sz="2000" dirty="0" err="1"/>
              <a:t>dianalisis</a:t>
            </a:r>
            <a:r>
              <a:rPr lang="en-US" sz="2000" dirty="0"/>
              <a:t>.</a:t>
            </a:r>
            <a:endParaRPr lang="en-US"/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E6CA876A-BCC2-AAC3-8A5C-C2A45730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7389" y="136712"/>
            <a:ext cx="2236693" cy="2292723"/>
          </a:xfrm>
          <a:prstGeom prst="rect">
            <a:avLst/>
          </a:prstGeom>
        </p:spPr>
      </p:pic>
      <p:pic>
        <p:nvPicPr>
          <p:cNvPr id="5" name="Graphic 4" descr="A calculator">
            <a:extLst>
              <a:ext uri="{FF2B5EF4-FFF2-40B4-BE49-F238E27FC236}">
                <a16:creationId xmlns:a16="http://schemas.microsoft.com/office/drawing/2014/main" id="{FDA24838-4C47-5524-CA68-291CE6AD2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6" name="Graphic 5" descr="Dollar with solid fill">
            <a:extLst>
              <a:ext uri="{FF2B5EF4-FFF2-40B4-BE49-F238E27FC236}">
                <a16:creationId xmlns:a16="http://schemas.microsoft.com/office/drawing/2014/main" id="{20FEF202-2947-7B6F-DAF8-B55368849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3359" y="25123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9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AEF1-3BBD-212A-8985-4571A0B4515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rgbClr val="F7925C"/>
                </a:solidFill>
              </a:rPr>
              <a:t>02 : Housing 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7248-C391-DA0C-4112-24D8AB88D68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Methodology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000"/>
              <a:t>Metode yang </a:t>
            </a:r>
            <a:r>
              <a:rPr lang="en-US" sz="2000" err="1"/>
              <a:t>digunakan</a:t>
            </a:r>
            <a:r>
              <a:rPr lang="en-US" sz="2000"/>
              <a:t> </a:t>
            </a:r>
            <a:r>
              <a:rPr lang="en-US" sz="2000" err="1"/>
              <a:t>dalam</a:t>
            </a:r>
            <a:r>
              <a:rPr lang="en-US" sz="2000"/>
              <a:t> project </a:t>
            </a:r>
            <a:r>
              <a:rPr lang="en-US" sz="2000" err="1"/>
              <a:t>ini</a:t>
            </a:r>
            <a:r>
              <a:rPr lang="en-US" sz="2000"/>
              <a:t> </a:t>
            </a:r>
            <a:r>
              <a:rPr lang="en-US" sz="2000" err="1"/>
              <a:t>adalah</a:t>
            </a:r>
            <a:r>
              <a:rPr lang="en-US" sz="2000"/>
              <a:t> </a:t>
            </a:r>
            <a:r>
              <a:rPr lang="en-US" sz="2000" err="1"/>
              <a:t>univarite</a:t>
            </a:r>
            <a:r>
              <a:rPr lang="en-US" sz="2000"/>
              <a:t> and bivariate analysis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122DA1-890C-40A2-7B7A-FECEBF8026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95579"/>
              </p:ext>
            </p:extLst>
          </p:nvPr>
        </p:nvGraphicFramePr>
        <p:xfrm>
          <a:off x="837060" y="2216310"/>
          <a:ext cx="10075355" cy="2990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" name="Graphic 29" descr="House with solid fill">
            <a:extLst>
              <a:ext uri="{FF2B5EF4-FFF2-40B4-BE49-F238E27FC236}">
                <a16:creationId xmlns:a16="http://schemas.microsoft.com/office/drawing/2014/main" id="{87861F83-4BF8-61E7-7611-DF18F4770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136712"/>
            <a:ext cx="2236693" cy="2292723"/>
          </a:xfrm>
          <a:prstGeom prst="rect">
            <a:avLst/>
          </a:prstGeom>
        </p:spPr>
      </p:pic>
      <p:pic>
        <p:nvPicPr>
          <p:cNvPr id="32" name="Graphic 31" descr="A calculator">
            <a:extLst>
              <a:ext uri="{FF2B5EF4-FFF2-40B4-BE49-F238E27FC236}">
                <a16:creationId xmlns:a16="http://schemas.microsoft.com/office/drawing/2014/main" id="{D8051B86-EEB4-7A2F-C592-78FD204CB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34" name="Graphic 33" descr="Dollar with solid fill">
            <a:extLst>
              <a:ext uri="{FF2B5EF4-FFF2-40B4-BE49-F238E27FC236}">
                <a16:creationId xmlns:a16="http://schemas.microsoft.com/office/drawing/2014/main" id="{C1D58751-CA9D-7FAD-3A86-21A1FFE668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29683" y="22210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3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A860-873A-EE9B-A675-1E5572733A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rgbClr val="F7925C"/>
                </a:solidFill>
              </a:rPr>
              <a:t>02 : Housing 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1497B-6C08-FA97-B439-6B3A3A45F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319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Methodology : Data Understanding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 : </a:t>
            </a:r>
            <a:r>
              <a:rPr lang="en-US" sz="1800" dirty="0" err="1"/>
              <a:t>Variabel-variabel</a:t>
            </a:r>
            <a:r>
              <a:rPr lang="en-US" sz="1800" dirty="0"/>
              <a:t> pada </a:t>
            </a:r>
            <a:r>
              <a:rPr lang="en-US" sz="1800" dirty="0" err="1"/>
              <a:t>tabel</a:t>
            </a:r>
            <a:r>
              <a:rPr lang="en-US" sz="1800" dirty="0"/>
              <a:t> di </a:t>
            </a:r>
            <a:r>
              <a:rPr lang="en-US" sz="1800" dirty="0" err="1"/>
              <a:t>atas</a:t>
            </a:r>
            <a:r>
              <a:rPr lang="en-US" sz="1800" dirty="0"/>
              <a:t>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menjadi</a:t>
            </a:r>
            <a:r>
              <a:rPr lang="en-US" sz="1800" dirty="0"/>
              <a:t> </a:t>
            </a:r>
            <a:r>
              <a:rPr lang="en-US" sz="1800" dirty="0" err="1"/>
              <a:t>fokus</a:t>
            </a:r>
            <a:r>
              <a:rPr lang="en-US" sz="1800" dirty="0"/>
              <a:t> </a:t>
            </a:r>
            <a:r>
              <a:rPr lang="en-US" sz="1800" dirty="0" err="1"/>
              <a:t>analisis</a:t>
            </a:r>
            <a:r>
              <a:rPr lang="en-US" sz="1800" dirty="0"/>
              <a:t> pada project Housing Price </a:t>
            </a:r>
            <a:r>
              <a:rPr lang="en-US" sz="1800" dirty="0" err="1"/>
              <a:t>ini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ACC0A1-995F-D196-125A-FFD82906C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965038"/>
              </p:ext>
            </p:extLst>
          </p:nvPr>
        </p:nvGraphicFramePr>
        <p:xfrm>
          <a:off x="991643" y="2620027"/>
          <a:ext cx="9177195" cy="2849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8271">
                  <a:extLst>
                    <a:ext uri="{9D8B030D-6E8A-4147-A177-3AD203B41FA5}">
                      <a16:colId xmlns:a16="http://schemas.microsoft.com/office/drawing/2014/main" val="2106626653"/>
                    </a:ext>
                  </a:extLst>
                </a:gridCol>
                <a:gridCol w="4848924">
                  <a:extLst>
                    <a:ext uri="{9D8B030D-6E8A-4147-A177-3AD203B41FA5}">
                      <a16:colId xmlns:a16="http://schemas.microsoft.com/office/drawing/2014/main" val="3425382702"/>
                    </a:ext>
                  </a:extLst>
                </a:gridCol>
              </a:tblGrid>
              <a:tr h="407108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Deskripsi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26542"/>
                  </a:ext>
                </a:extLst>
              </a:tr>
              <a:tr h="407108">
                <a:tc>
                  <a:txBody>
                    <a:bodyPr/>
                    <a:lstStyle/>
                    <a:p>
                      <a:r>
                        <a:rPr lang="en-US" dirty="0"/>
                        <a:t>Utilities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 yang </a:t>
                      </a:r>
                      <a:r>
                        <a:rPr lang="en-US" dirty="0" err="1"/>
                        <a:t>disediakan</a:t>
                      </a:r>
                      <a:r>
                        <a:rPr lang="en-US" dirty="0"/>
                        <a:t> oleh </a:t>
                      </a:r>
                      <a:r>
                        <a:rPr lang="en-US" dirty="0" err="1"/>
                        <a:t>properti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33719"/>
                  </a:ext>
                </a:extLst>
              </a:tr>
              <a:tr h="407108">
                <a:tc>
                  <a:txBody>
                    <a:bodyPr/>
                    <a:lstStyle/>
                    <a:p>
                      <a:r>
                        <a:rPr lang="en-US" err="1"/>
                        <a:t>HouseStyle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Gaya </a:t>
                      </a:r>
                      <a:r>
                        <a:rPr lang="en-US" dirty="0" err="1"/>
                        <a:t>konstruksi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properti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089172"/>
                  </a:ext>
                </a:extLst>
              </a:tr>
              <a:tr h="407108">
                <a:tc>
                  <a:txBody>
                    <a:bodyPr/>
                    <a:lstStyle/>
                    <a:p>
                      <a:r>
                        <a:rPr lang="en-US" err="1"/>
                        <a:t>ExterQual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Kualitas</a:t>
                      </a:r>
                      <a:r>
                        <a:rPr lang="en-US" dirty="0"/>
                        <a:t> material </a:t>
                      </a:r>
                      <a:r>
                        <a:rPr lang="en-US" dirty="0" err="1"/>
                        <a:t>bagian</a:t>
                      </a:r>
                      <a:r>
                        <a:rPr lang="en-US" dirty="0"/>
                        <a:t> exterior </a:t>
                      </a:r>
                      <a:r>
                        <a:rPr lang="en-US" dirty="0" err="1"/>
                        <a:t>properti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834781"/>
                  </a:ext>
                </a:extLst>
              </a:tr>
              <a:tr h="407108">
                <a:tc>
                  <a:txBody>
                    <a:bodyPr/>
                    <a:lstStyle/>
                    <a:p>
                      <a:r>
                        <a:rPr lang="en-US" err="1"/>
                        <a:t>SalePrice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Harga </a:t>
                      </a:r>
                      <a:r>
                        <a:rPr lang="en-US" dirty="0" err="1"/>
                        <a:t>properti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673443"/>
                  </a:ext>
                </a:extLst>
              </a:tr>
              <a:tr h="407108">
                <a:tc>
                  <a:txBody>
                    <a:bodyPr/>
                    <a:lstStyle/>
                    <a:p>
                      <a:r>
                        <a:rPr lang="en-US" err="1"/>
                        <a:t>GrlivArea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Luas area </a:t>
                      </a:r>
                      <a:r>
                        <a:rPr lang="en-US" dirty="0" err="1"/>
                        <a:t>bangunan</a:t>
                      </a:r>
                      <a:r>
                        <a:rPr lang="en-US" dirty="0"/>
                        <a:t> </a:t>
                      </a:r>
                      <a:r>
                        <a:rPr lang="en-US" dirty="0" err="1"/>
                        <a:t>tidak</a:t>
                      </a:r>
                      <a:r>
                        <a:rPr lang="en-US" dirty="0"/>
                        <a:t> </a:t>
                      </a:r>
                      <a:r>
                        <a:rPr lang="en-US" dirty="0" err="1"/>
                        <a:t>termasuk</a:t>
                      </a:r>
                      <a:r>
                        <a:rPr lang="en-US" dirty="0"/>
                        <a:t> Basement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177974"/>
                  </a:ext>
                </a:extLst>
              </a:tr>
              <a:tr h="407108">
                <a:tc>
                  <a:txBody>
                    <a:bodyPr/>
                    <a:lstStyle/>
                    <a:p>
                      <a:r>
                        <a:rPr lang="en-US" err="1"/>
                        <a:t>PoolArea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Luas area </a:t>
                      </a:r>
                      <a:r>
                        <a:rPr lang="en-US" dirty="0" err="1"/>
                        <a:t>kolam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renang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152580"/>
                  </a:ext>
                </a:extLst>
              </a:tr>
            </a:tbl>
          </a:graphicData>
        </a:graphic>
      </p:graphicFrame>
      <p:pic>
        <p:nvPicPr>
          <p:cNvPr id="6" name="Graphic 5" descr="House with solid fill">
            <a:extLst>
              <a:ext uri="{FF2B5EF4-FFF2-40B4-BE49-F238E27FC236}">
                <a16:creationId xmlns:a16="http://schemas.microsoft.com/office/drawing/2014/main" id="{DB68A581-762E-86AD-129A-F2FBE205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7389" y="136712"/>
            <a:ext cx="2236693" cy="2292723"/>
          </a:xfrm>
          <a:prstGeom prst="rect">
            <a:avLst/>
          </a:prstGeom>
        </p:spPr>
      </p:pic>
      <p:pic>
        <p:nvPicPr>
          <p:cNvPr id="8" name="Graphic 7" descr="A calculator">
            <a:extLst>
              <a:ext uri="{FF2B5EF4-FFF2-40B4-BE49-F238E27FC236}">
                <a16:creationId xmlns:a16="http://schemas.microsoft.com/office/drawing/2014/main" id="{43AFF3C7-B0F1-D8B0-B773-E4C06B111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10" name="Graphic 9" descr="Dollar with solid fill">
            <a:extLst>
              <a:ext uri="{FF2B5EF4-FFF2-40B4-BE49-F238E27FC236}">
                <a16:creationId xmlns:a16="http://schemas.microsoft.com/office/drawing/2014/main" id="{316E75DE-012C-CABA-67E2-55097E9C2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3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03C5-0206-A0F2-6EFB-B804A55A1FE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b="1" dirty="0">
                <a:solidFill>
                  <a:srgbClr val="F7925C"/>
                </a:solidFill>
              </a:rPr>
              <a:t>02 : Housing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4135-A7F7-D90E-D734-021AF252C4E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Exploratory Data Analysis : 1D Visualization</a:t>
            </a:r>
          </a:p>
          <a:p>
            <a:pPr marL="5314950" indent="0">
              <a:buNone/>
            </a:pPr>
            <a:endParaRPr lang="en-US"/>
          </a:p>
          <a:p>
            <a:pPr marL="5314950" indent="0" algn="just">
              <a:buNone/>
            </a:pPr>
            <a:r>
              <a:rPr lang="en-US" sz="1800" dirty="0"/>
              <a:t>Analisa :</a:t>
            </a:r>
          </a:p>
          <a:p>
            <a:pPr marL="5314950" indent="0">
              <a:buNone/>
            </a:pPr>
            <a:r>
              <a:rPr lang="en-US" sz="1800" dirty="0" err="1"/>
              <a:t>AllPub</a:t>
            </a:r>
            <a:r>
              <a:rPr lang="en-US" sz="1800" dirty="0"/>
              <a:t> </a:t>
            </a:r>
            <a:r>
              <a:rPr lang="en-US" sz="1800" dirty="0" err="1"/>
              <a:t>adalah</a:t>
            </a:r>
            <a:r>
              <a:rPr lang="en-US" sz="1800" dirty="0"/>
              <a:t> </a:t>
            </a:r>
            <a:r>
              <a:rPr lang="en-US" sz="1800" dirty="0" err="1"/>
              <a:t>kategori</a:t>
            </a:r>
            <a:r>
              <a:rPr lang="en-US" sz="1800" dirty="0"/>
              <a:t> </a:t>
            </a:r>
            <a:r>
              <a:rPr lang="en-US" sz="1800" dirty="0" err="1"/>
              <a:t>fasilitas</a:t>
            </a:r>
            <a:r>
              <a:rPr lang="en-US" sz="1800" dirty="0"/>
              <a:t> paling </a:t>
            </a:r>
            <a:r>
              <a:rPr lang="en-US" sz="1800" dirty="0" err="1"/>
              <a:t>lengkap</a:t>
            </a:r>
            <a:r>
              <a:rPr lang="en-US" sz="1800" dirty="0"/>
              <a:t> yang </a:t>
            </a:r>
            <a:r>
              <a:rPr lang="en-US" sz="1800" dirty="0" err="1"/>
              <a:t>disediakan</a:t>
            </a:r>
            <a:r>
              <a:rPr lang="en-US" sz="1800" dirty="0"/>
              <a:t> </a:t>
            </a:r>
            <a:r>
              <a:rPr lang="en-US" sz="1800" dirty="0" err="1"/>
              <a:t>properti</a:t>
            </a:r>
            <a:r>
              <a:rPr lang="en-US" sz="1800" dirty="0"/>
              <a:t> </a:t>
            </a:r>
            <a:r>
              <a:rPr lang="en-US" sz="1800" dirty="0" err="1"/>
              <a:t>berupa</a:t>
            </a:r>
            <a:r>
              <a:rPr lang="en-US" sz="1800" dirty="0"/>
              <a:t> : Listrik, Gas, Air dan Septic </a:t>
            </a:r>
            <a:r>
              <a:rPr lang="en-US" sz="1800" dirty="0" err="1"/>
              <a:t>Tank.Barchart</a:t>
            </a:r>
            <a:r>
              <a:rPr lang="en-US" sz="1800" dirty="0"/>
              <a:t> 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mengindikasikan</a:t>
            </a:r>
            <a:r>
              <a:rPr lang="en-US" sz="1800" dirty="0"/>
              <a:t> </a:t>
            </a:r>
            <a:r>
              <a:rPr lang="en-US" sz="1800" dirty="0" err="1"/>
              <a:t>bahwa</a:t>
            </a:r>
            <a:r>
              <a:rPr lang="en-US" sz="1800" dirty="0"/>
              <a:t> </a:t>
            </a:r>
            <a:r>
              <a:rPr lang="en-US" sz="1800" dirty="0" err="1"/>
              <a:t>hampir</a:t>
            </a:r>
            <a:r>
              <a:rPr lang="en-US" sz="1800" dirty="0"/>
              <a:t> </a:t>
            </a:r>
            <a:r>
              <a:rPr lang="en-US" sz="1800" dirty="0" err="1"/>
              <a:t>semua</a:t>
            </a:r>
            <a:r>
              <a:rPr lang="en-US" sz="1800" dirty="0"/>
              <a:t> </a:t>
            </a:r>
            <a:r>
              <a:rPr lang="en-US" sz="1800" dirty="0" err="1"/>
              <a:t>properti</a:t>
            </a:r>
            <a:r>
              <a:rPr lang="en-US" sz="1800" dirty="0"/>
              <a:t> yang </a:t>
            </a:r>
            <a:r>
              <a:rPr lang="en-US" sz="1800" dirty="0" err="1"/>
              <a:t>dipilih</a:t>
            </a:r>
            <a:r>
              <a:rPr lang="en-US" sz="1800" dirty="0"/>
              <a:t> </a:t>
            </a:r>
            <a:r>
              <a:rPr lang="en-US" sz="1800" dirty="0" err="1"/>
              <a:t>masyarakat</a:t>
            </a:r>
            <a:r>
              <a:rPr lang="en-US" sz="1800" dirty="0"/>
              <a:t> </a:t>
            </a:r>
            <a:r>
              <a:rPr lang="en-US" sz="1800" dirty="0" err="1"/>
              <a:t>setempat</a:t>
            </a:r>
            <a:r>
              <a:rPr lang="en-US" sz="1800" dirty="0"/>
              <a:t> </a:t>
            </a:r>
            <a:r>
              <a:rPr lang="en-US" sz="1800" dirty="0" err="1"/>
              <a:t>adalah</a:t>
            </a:r>
            <a:r>
              <a:rPr lang="en-US" sz="1800" dirty="0"/>
              <a:t> yang </a:t>
            </a:r>
            <a:r>
              <a:rPr lang="en-US" sz="1800" dirty="0" err="1"/>
              <a:t>memiliki</a:t>
            </a:r>
            <a:r>
              <a:rPr lang="en-US" sz="1800" dirty="0"/>
              <a:t> </a:t>
            </a:r>
            <a:r>
              <a:rPr lang="en-US" sz="1800" dirty="0" err="1"/>
              <a:t>kategori</a:t>
            </a:r>
            <a:r>
              <a:rPr lang="en-US" sz="1800" dirty="0"/>
              <a:t> </a:t>
            </a:r>
            <a:r>
              <a:rPr lang="en-US" sz="1800" dirty="0" err="1"/>
              <a:t>lengkap</a:t>
            </a:r>
            <a:r>
              <a:rPr lang="en-US" sz="1800" dirty="0"/>
              <a:t> </a:t>
            </a:r>
            <a:r>
              <a:rPr lang="en-US" sz="1800" dirty="0" err="1"/>
              <a:t>AllPub</a:t>
            </a:r>
            <a:r>
              <a:rPr lang="en-US" sz="1800" dirty="0"/>
              <a:t>. </a:t>
            </a:r>
            <a:r>
              <a:rPr lang="en-US" sz="1800" dirty="0" err="1"/>
              <a:t>Pastinya</a:t>
            </a:r>
            <a:r>
              <a:rPr lang="en-US" sz="1800" dirty="0"/>
              <a:t> di era modern </a:t>
            </a:r>
            <a:r>
              <a:rPr lang="en-US" sz="1800" dirty="0" err="1"/>
              <a:t>ini</a:t>
            </a:r>
            <a:r>
              <a:rPr lang="en-US" sz="1800" dirty="0"/>
              <a:t> 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kalangan</a:t>
            </a:r>
            <a:r>
              <a:rPr lang="en-US" sz="1800" dirty="0"/>
              <a:t> </a:t>
            </a:r>
            <a:r>
              <a:rPr lang="en-US" sz="1800" dirty="0" err="1"/>
              <a:t>masyarakat</a:t>
            </a:r>
            <a:r>
              <a:rPr lang="en-US" sz="1800" dirty="0"/>
              <a:t> </a:t>
            </a:r>
            <a:r>
              <a:rPr lang="en-US" sz="1800" dirty="0" err="1"/>
              <a:t>menginginkan</a:t>
            </a:r>
            <a:r>
              <a:rPr lang="en-US" sz="1800" dirty="0"/>
              <a:t> </a:t>
            </a:r>
            <a:r>
              <a:rPr lang="en-US" sz="1800" dirty="0" err="1"/>
              <a:t>properti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 </a:t>
            </a:r>
            <a:r>
              <a:rPr lang="en-US" sz="1800" dirty="0" err="1"/>
              <a:t>fasilitas</a:t>
            </a:r>
            <a:r>
              <a:rPr lang="en-US" sz="1800" dirty="0"/>
              <a:t> </a:t>
            </a:r>
            <a:r>
              <a:rPr lang="en-US" sz="1800" dirty="0" err="1"/>
              <a:t>AllPub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.</a:t>
            </a:r>
          </a:p>
          <a:p>
            <a:pPr marL="5314950" algn="just">
              <a:buNone/>
            </a:pPr>
            <a:r>
              <a:rPr lang="en-US" dirty="0"/>
              <a:t>  </a:t>
            </a:r>
          </a:p>
        </p:txBody>
      </p:sp>
      <p:pic>
        <p:nvPicPr>
          <p:cNvPr id="4" name="Picture 3" descr="A blue bar graph with white text&#10;&#10;Description automatically generated">
            <a:extLst>
              <a:ext uri="{FF2B5EF4-FFF2-40B4-BE49-F238E27FC236}">
                <a16:creationId xmlns:a16="http://schemas.microsoft.com/office/drawing/2014/main" id="{C5A31818-4F2A-3FDE-1224-D34D4328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59" y="2389702"/>
            <a:ext cx="5233708" cy="3976407"/>
          </a:xfrm>
          <a:prstGeom prst="rect">
            <a:avLst/>
          </a:prstGeom>
        </p:spPr>
      </p:pic>
      <p:pic>
        <p:nvPicPr>
          <p:cNvPr id="6" name="Graphic 5" descr="A calculator">
            <a:extLst>
              <a:ext uri="{FF2B5EF4-FFF2-40B4-BE49-F238E27FC236}">
                <a16:creationId xmlns:a16="http://schemas.microsoft.com/office/drawing/2014/main" id="{4A7381CA-9636-DEC1-1557-047F9511E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897AE2E0-976A-50CB-08BC-6DDF045C7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  <p:pic>
        <p:nvPicPr>
          <p:cNvPr id="10" name="Graphic 9" descr="House with solid fill">
            <a:extLst>
              <a:ext uri="{FF2B5EF4-FFF2-40B4-BE49-F238E27FC236}">
                <a16:creationId xmlns:a16="http://schemas.microsoft.com/office/drawing/2014/main" id="{E8BBD88C-1D29-1402-C1F1-77F2703B2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2241"/>
            <a:ext cx="2236693" cy="2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57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7285-3F31-DE27-00EF-7416DB430C0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b="1">
                <a:solidFill>
                  <a:srgbClr val="F7925C"/>
                </a:solidFill>
              </a:rPr>
              <a:t>02 : Housing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01B1-165A-28D3-5629-5E665EE2118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Exploratory Data Analysis : </a:t>
            </a:r>
            <a:r>
              <a:rPr lang="en-US" dirty="0">
                <a:ea typeface="+mn-lt"/>
                <a:cs typeface="+mn-lt"/>
              </a:rPr>
              <a:t>1D Visualization</a:t>
            </a:r>
          </a:p>
          <a:p>
            <a:pPr marL="0" indent="0">
              <a:buNone/>
            </a:pPr>
            <a:endParaRPr lang="en-US"/>
          </a:p>
          <a:p>
            <a:pPr marL="5486400" indent="0">
              <a:buNone/>
            </a:pPr>
            <a:endParaRPr lang="en-US" sz="1800"/>
          </a:p>
          <a:p>
            <a:pPr marL="5486400" indent="0">
              <a:buNone/>
            </a:pPr>
            <a:r>
              <a:rPr lang="en-US" sz="1800" dirty="0"/>
              <a:t>Analisa:</a:t>
            </a:r>
          </a:p>
          <a:p>
            <a:pPr marL="5486400" indent="0">
              <a:buNone/>
            </a:pPr>
            <a:r>
              <a:rPr lang="en-US" sz="1800" dirty="0" err="1"/>
              <a:t>Barchart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 </a:t>
            </a:r>
            <a:r>
              <a:rPr lang="en-US" sz="1800" dirty="0" err="1"/>
              <a:t>gaya</a:t>
            </a:r>
            <a:r>
              <a:rPr lang="en-US" sz="1800" dirty="0"/>
              <a:t> </a:t>
            </a:r>
            <a:r>
              <a:rPr lang="en-US" sz="1800" dirty="0" err="1"/>
              <a:t>bangunan</a:t>
            </a:r>
            <a:r>
              <a:rPr lang="en-US" sz="1800" dirty="0"/>
              <a:t> (</a:t>
            </a:r>
            <a:r>
              <a:rPr lang="en-US" sz="1800" dirty="0" err="1"/>
              <a:t>HouseStyle</a:t>
            </a:r>
            <a:r>
              <a:rPr lang="en-US" sz="1800" dirty="0"/>
              <a:t>) yang </a:t>
            </a:r>
            <a:r>
              <a:rPr lang="en-US" sz="1800" dirty="0" err="1"/>
              <a:t>dipilih</a:t>
            </a:r>
            <a:r>
              <a:rPr lang="en-US" sz="1800" dirty="0"/>
              <a:t> </a:t>
            </a:r>
            <a:r>
              <a:rPr lang="en-US" sz="1800" dirty="0" err="1"/>
              <a:t>mengindikasikan</a:t>
            </a:r>
            <a:r>
              <a:rPr lang="en-US" sz="1800" dirty="0"/>
              <a:t> </a:t>
            </a:r>
            <a:r>
              <a:rPr lang="en-US" sz="1800" dirty="0" err="1"/>
              <a:t>proporsi</a:t>
            </a:r>
            <a:r>
              <a:rPr lang="en-US" sz="1800" dirty="0"/>
              <a:t> data yang imbalance. </a:t>
            </a:r>
            <a:r>
              <a:rPr lang="en-US" sz="1800" dirty="0" err="1"/>
              <a:t>Hampir</a:t>
            </a:r>
            <a:r>
              <a:rPr lang="en-US" sz="1800" dirty="0"/>
              <a:t> 50% </a:t>
            </a:r>
            <a:r>
              <a:rPr lang="en-US" sz="1800" dirty="0" err="1"/>
              <a:t>dari</a:t>
            </a:r>
            <a:r>
              <a:rPr lang="en-US" sz="1800" dirty="0"/>
              <a:t> data </a:t>
            </a:r>
            <a:r>
              <a:rPr lang="en-US" sz="1800" dirty="0" err="1"/>
              <a:t>menyebutkan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 </a:t>
            </a:r>
            <a:r>
              <a:rPr lang="en-US" sz="1800" dirty="0" err="1"/>
              <a:t>properti</a:t>
            </a:r>
            <a:r>
              <a:rPr lang="en-US" sz="1800" dirty="0"/>
              <a:t> yang </a:t>
            </a:r>
            <a:r>
              <a:rPr lang="en-US" sz="1800" dirty="0" err="1"/>
              <a:t>dipilih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Gaya </a:t>
            </a:r>
            <a:r>
              <a:rPr lang="en-US" sz="1800" dirty="0" err="1"/>
              <a:t>bangunan</a:t>
            </a:r>
            <a:r>
              <a:rPr lang="en-US" sz="1800" dirty="0"/>
              <a:t> 1 </a:t>
            </a:r>
            <a:r>
              <a:rPr lang="en-US" sz="1800" dirty="0" err="1"/>
              <a:t>lantai</a:t>
            </a:r>
            <a:r>
              <a:rPr lang="en-US" sz="1800" dirty="0"/>
              <a:t> (1Story), di </a:t>
            </a:r>
            <a:r>
              <a:rPr lang="en-US" sz="1800" dirty="0" err="1"/>
              <a:t>urutan</a:t>
            </a:r>
            <a:r>
              <a:rPr lang="en-US" sz="1800" dirty="0"/>
              <a:t> </a:t>
            </a:r>
            <a:r>
              <a:rPr lang="en-US" sz="1800" dirty="0" err="1"/>
              <a:t>kedua</a:t>
            </a:r>
            <a:r>
              <a:rPr lang="en-US" sz="1800" dirty="0"/>
              <a:t> </a:t>
            </a:r>
            <a:r>
              <a:rPr lang="en-US" sz="1800" dirty="0" err="1"/>
              <a:t>sekitar</a:t>
            </a:r>
            <a:r>
              <a:rPr lang="en-US" sz="1800" dirty="0"/>
              <a:t> 30% </a:t>
            </a:r>
            <a:r>
              <a:rPr lang="en-US" sz="1800" dirty="0" err="1"/>
              <a:t>memilih</a:t>
            </a:r>
            <a:r>
              <a:rPr lang="en-US" sz="1800" dirty="0"/>
              <a:t> </a:t>
            </a:r>
            <a:r>
              <a:rPr lang="en-US" sz="1800" dirty="0" err="1"/>
              <a:t>gaya</a:t>
            </a:r>
            <a:r>
              <a:rPr lang="en-US" sz="1800" dirty="0"/>
              <a:t> </a:t>
            </a:r>
            <a:r>
              <a:rPr lang="en-US" sz="1800" dirty="0" err="1"/>
              <a:t>bangunan</a:t>
            </a:r>
            <a:r>
              <a:rPr lang="en-US" sz="1800" dirty="0"/>
              <a:t> 2 </a:t>
            </a:r>
            <a:r>
              <a:rPr lang="en-US" sz="1800" dirty="0" err="1"/>
              <a:t>lantai</a:t>
            </a:r>
            <a:r>
              <a:rPr lang="en-US" sz="1800" dirty="0"/>
              <a:t> (2Story) dan </a:t>
            </a:r>
            <a:r>
              <a:rPr lang="en-US" sz="1800" dirty="0" err="1"/>
              <a:t>sisanya</a:t>
            </a:r>
            <a:r>
              <a:rPr lang="en-US" sz="1800" dirty="0"/>
              <a:t> </a:t>
            </a:r>
            <a:r>
              <a:rPr lang="en-US" sz="1800" dirty="0" err="1"/>
              <a:t>memilih</a:t>
            </a:r>
            <a:r>
              <a:rPr lang="en-US" sz="1800" dirty="0"/>
              <a:t> </a:t>
            </a:r>
            <a:r>
              <a:rPr lang="en-US" sz="1800" dirty="0" err="1"/>
              <a:t>gaya</a:t>
            </a:r>
            <a:r>
              <a:rPr lang="en-US" sz="1800" dirty="0"/>
              <a:t> </a:t>
            </a:r>
            <a:r>
              <a:rPr lang="en-US" sz="1800" dirty="0" err="1"/>
              <a:t>bangunan</a:t>
            </a:r>
            <a:r>
              <a:rPr lang="en-US" sz="1800" dirty="0"/>
              <a:t> </a:t>
            </a:r>
            <a:r>
              <a:rPr lang="en-US" sz="1800" dirty="0" err="1"/>
              <a:t>lain</a:t>
            </a:r>
            <a:r>
              <a:rPr lang="en-US" sz="1800" dirty="0"/>
              <a:t>.  </a:t>
            </a:r>
            <a:r>
              <a:rPr lang="en-US" sz="1800" dirty="0" err="1"/>
              <a:t>Properti</a:t>
            </a:r>
            <a:r>
              <a:rPr lang="en-US" sz="1800" dirty="0"/>
              <a:t> 1 </a:t>
            </a:r>
            <a:r>
              <a:rPr lang="en-US" sz="1800" dirty="0" err="1"/>
              <a:t>lantai</a:t>
            </a:r>
            <a:r>
              <a:rPr lang="en-US" sz="1800" dirty="0"/>
              <a:t> </a:t>
            </a:r>
            <a:r>
              <a:rPr lang="en-US" sz="1800" dirty="0" err="1"/>
              <a:t>lebih</a:t>
            </a:r>
            <a:r>
              <a:rPr lang="en-US" sz="1800" dirty="0"/>
              <a:t> </a:t>
            </a:r>
            <a:r>
              <a:rPr lang="en-US" sz="1800" dirty="0" err="1"/>
              <a:t>umum</a:t>
            </a:r>
            <a:r>
              <a:rPr lang="en-US" sz="1800" dirty="0"/>
              <a:t> </a:t>
            </a:r>
            <a:r>
              <a:rPr lang="en-US" sz="1800" dirty="0" err="1"/>
              <a:t>karena</a:t>
            </a:r>
            <a:r>
              <a:rPr lang="en-US" sz="1800" dirty="0"/>
              <a:t> 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terjangkau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 </a:t>
            </a:r>
            <a:r>
              <a:rPr lang="en-US" sz="1800" dirty="0" err="1"/>
              <a:t>segi</a:t>
            </a:r>
            <a:r>
              <a:rPr lang="en-US" sz="1800" dirty="0"/>
              <a:t> </a:t>
            </a:r>
            <a:r>
              <a:rPr lang="en-US" sz="1800" dirty="0" err="1"/>
              <a:t>harga</a:t>
            </a:r>
            <a:r>
              <a:rPr lang="en-US" sz="1800" dirty="0"/>
              <a:t>. 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graph of blue bars&#10;&#10;Description automatically generated">
            <a:extLst>
              <a:ext uri="{FF2B5EF4-FFF2-40B4-BE49-F238E27FC236}">
                <a16:creationId xmlns:a16="http://schemas.microsoft.com/office/drawing/2014/main" id="{31A84438-4C8D-975B-7630-BA77B015B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87" y="2280968"/>
            <a:ext cx="5356973" cy="4036359"/>
          </a:xfrm>
          <a:prstGeom prst="rect">
            <a:avLst/>
          </a:prstGeom>
        </p:spPr>
      </p:pic>
      <p:pic>
        <p:nvPicPr>
          <p:cNvPr id="6" name="Graphic 5" descr="A calculator">
            <a:extLst>
              <a:ext uri="{FF2B5EF4-FFF2-40B4-BE49-F238E27FC236}">
                <a16:creationId xmlns:a16="http://schemas.microsoft.com/office/drawing/2014/main" id="{8EDFD4C1-6270-C924-2E00-EB616AB8E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69B36CAD-C6D2-A30B-A2B2-DE3BE1CE8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  <p:pic>
        <p:nvPicPr>
          <p:cNvPr id="10" name="Graphic 9" descr="House with solid fill">
            <a:extLst>
              <a:ext uri="{FF2B5EF4-FFF2-40B4-BE49-F238E27FC236}">
                <a16:creationId xmlns:a16="http://schemas.microsoft.com/office/drawing/2014/main" id="{90A038AF-E804-8804-9CE5-47D70D8E7A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2241"/>
            <a:ext cx="2236693" cy="2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19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EC0E-3C58-3AA5-AF80-32B12B8F4E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b="1">
                <a:solidFill>
                  <a:srgbClr val="F7925C"/>
                </a:solidFill>
              </a:rPr>
              <a:t>02 : Housing 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15661-2CBF-D299-6B37-B81096FF3F3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Eksploratory</a:t>
            </a:r>
            <a:r>
              <a:rPr lang="en-US" dirty="0"/>
              <a:t> Data Analysis : </a:t>
            </a:r>
            <a:r>
              <a:rPr lang="en-US" dirty="0">
                <a:ea typeface="+mn-lt"/>
                <a:cs typeface="+mn-lt"/>
              </a:rPr>
              <a:t>1D Visualization</a:t>
            </a:r>
          </a:p>
          <a:p>
            <a:pPr marL="0" indent="0">
              <a:buNone/>
            </a:pPr>
            <a:endParaRPr lang="en-US"/>
          </a:p>
          <a:p>
            <a:pPr marL="5372100" indent="0">
              <a:buNone/>
            </a:pPr>
            <a:r>
              <a:rPr lang="en-US" sz="1800" dirty="0"/>
              <a:t>Analisa :</a:t>
            </a:r>
            <a:endParaRPr lang="en-US" dirty="0"/>
          </a:p>
          <a:p>
            <a:pPr marL="5372100" indent="0">
              <a:buNone/>
            </a:pPr>
            <a:r>
              <a:rPr lang="en-US" sz="1800" dirty="0" err="1"/>
              <a:t>Porporsi</a:t>
            </a:r>
            <a:r>
              <a:rPr lang="en-US" sz="1800" dirty="0"/>
              <a:t> data pada </a:t>
            </a:r>
            <a:r>
              <a:rPr lang="en-US" sz="1800" dirty="0" err="1"/>
              <a:t>variabel</a:t>
            </a:r>
            <a:r>
              <a:rPr lang="en-US" sz="1800" dirty="0"/>
              <a:t> </a:t>
            </a:r>
            <a:r>
              <a:rPr lang="en-US" sz="1800" dirty="0" err="1"/>
              <a:t>ExterQual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juga imbalance, </a:t>
            </a:r>
            <a:r>
              <a:rPr lang="en-US" sz="1800" dirty="0" err="1"/>
              <a:t>dimana</a:t>
            </a:r>
            <a:r>
              <a:rPr lang="en-US" sz="1800" dirty="0"/>
              <a:t>  </a:t>
            </a:r>
            <a:r>
              <a:rPr lang="en-US" sz="1800" dirty="0" err="1"/>
              <a:t>sekitar</a:t>
            </a:r>
            <a:r>
              <a:rPr lang="en-US" sz="1800" dirty="0"/>
              <a:t> 60%  user </a:t>
            </a:r>
            <a:r>
              <a:rPr lang="en-US" sz="1800" dirty="0" err="1"/>
              <a:t>memilih</a:t>
            </a:r>
            <a:r>
              <a:rPr lang="en-US" sz="1800" dirty="0"/>
              <a:t> </a:t>
            </a:r>
            <a:r>
              <a:rPr lang="en-US" sz="1800" dirty="0" err="1"/>
              <a:t>kategori</a:t>
            </a:r>
            <a:r>
              <a:rPr lang="en-US" sz="1800" dirty="0"/>
              <a:t> </a:t>
            </a:r>
            <a:r>
              <a:rPr lang="en-US" sz="1800" dirty="0" err="1"/>
              <a:t>bahan</a:t>
            </a:r>
            <a:r>
              <a:rPr lang="en-US" sz="1800" dirty="0"/>
              <a:t> material </a:t>
            </a:r>
            <a:r>
              <a:rPr lang="en-US" sz="1800" dirty="0" err="1"/>
              <a:t>bagian</a:t>
            </a:r>
            <a:r>
              <a:rPr lang="en-US" sz="1800" dirty="0"/>
              <a:t> exterior </a:t>
            </a:r>
            <a:r>
              <a:rPr lang="en-US" sz="1800" dirty="0" err="1"/>
              <a:t>berkualitas</a:t>
            </a:r>
            <a:r>
              <a:rPr lang="en-US" sz="1800" dirty="0"/>
              <a:t> rata-rata (TA). Sekitar 30% user </a:t>
            </a:r>
            <a:r>
              <a:rPr lang="en-US" sz="1800" dirty="0" err="1"/>
              <a:t>memilih</a:t>
            </a:r>
            <a:r>
              <a:rPr lang="en-US" sz="1800" dirty="0"/>
              <a:t> </a:t>
            </a:r>
            <a:r>
              <a:rPr lang="en-US" sz="1800" dirty="0" err="1"/>
              <a:t>properti</a:t>
            </a:r>
            <a:r>
              <a:rPr lang="en-US" sz="1800" dirty="0"/>
              <a:t> </a:t>
            </a:r>
            <a:r>
              <a:rPr lang="en-US" sz="1800" dirty="0" err="1"/>
              <a:t>berkualitas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 (Gd) ,</a:t>
            </a:r>
            <a:r>
              <a:rPr lang="en-US" sz="1800" dirty="0" err="1"/>
              <a:t>sedangkan</a:t>
            </a:r>
            <a:r>
              <a:rPr lang="en-US" sz="1800" dirty="0"/>
              <a:t> </a:t>
            </a:r>
            <a:r>
              <a:rPr lang="en-US" sz="1800" dirty="0" err="1"/>
              <a:t>sisanya</a:t>
            </a:r>
            <a:r>
              <a:rPr lang="en-US" sz="1800" dirty="0"/>
              <a:t> </a:t>
            </a:r>
            <a:r>
              <a:rPr lang="en-US" sz="1800" dirty="0" err="1"/>
              <a:t>memilih</a:t>
            </a:r>
            <a:r>
              <a:rPr lang="en-US" sz="1800" dirty="0"/>
              <a:t> </a:t>
            </a:r>
            <a:r>
              <a:rPr lang="en-US" sz="1800" dirty="0" err="1"/>
              <a:t>kualitas</a:t>
            </a:r>
            <a:r>
              <a:rPr lang="en-US" sz="1800" dirty="0"/>
              <a:t> sangat </a:t>
            </a:r>
            <a:r>
              <a:rPr lang="en-US" sz="1800" dirty="0" err="1"/>
              <a:t>baik</a:t>
            </a:r>
            <a:r>
              <a:rPr lang="en-US" sz="1800" dirty="0"/>
              <a:t> (Ex) dan </a:t>
            </a:r>
            <a:r>
              <a:rPr lang="en-US" sz="1800" dirty="0" err="1"/>
              <a:t>biasa</a:t>
            </a:r>
            <a:r>
              <a:rPr lang="en-US" sz="1800" dirty="0"/>
              <a:t> (Fa). Bahan material yang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mempengaruhi</a:t>
            </a:r>
            <a:r>
              <a:rPr lang="en-US" sz="1800" dirty="0"/>
              <a:t> </a:t>
            </a:r>
            <a:r>
              <a:rPr lang="en-US" sz="1800" dirty="0" err="1"/>
              <a:t>harga</a:t>
            </a:r>
            <a:r>
              <a:rPr lang="en-US" sz="1800" dirty="0"/>
              <a:t> </a:t>
            </a:r>
            <a:r>
              <a:rPr lang="en-US" sz="1800" dirty="0" err="1"/>
              <a:t>properti</a:t>
            </a:r>
            <a:r>
              <a:rPr lang="en-US" sz="1800" dirty="0"/>
              <a:t>. </a:t>
            </a:r>
            <a:r>
              <a:rPr lang="en-US" sz="1800" dirty="0" err="1"/>
              <a:t>Namun</a:t>
            </a:r>
            <a:r>
              <a:rPr lang="en-US" sz="1800" dirty="0"/>
              <a:t> </a:t>
            </a:r>
            <a:r>
              <a:rPr lang="en-US" sz="1800" dirty="0" err="1"/>
              <a:t>kualitas</a:t>
            </a:r>
            <a:r>
              <a:rPr lang="en-US" sz="1800" dirty="0"/>
              <a:t> rata – rata dan </a:t>
            </a:r>
            <a:r>
              <a:rPr lang="en-US" sz="1800" dirty="0" err="1"/>
              <a:t>biasa</a:t>
            </a:r>
            <a:r>
              <a:rPr lang="en-US" sz="1800" dirty="0"/>
              <a:t> </a:t>
            </a:r>
            <a:r>
              <a:rPr lang="en-US" sz="1800" dirty="0" err="1"/>
              <a:t>cenderung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jangka</a:t>
            </a:r>
            <a:r>
              <a:rPr lang="en-US" sz="1800" dirty="0"/>
              <a:t> </a:t>
            </a:r>
            <a:r>
              <a:rPr lang="en-US" sz="1800" dirty="0" err="1"/>
              <a:t>panjang</a:t>
            </a:r>
            <a:r>
              <a:rPr lang="en-US" sz="1800" dirty="0"/>
              <a:t>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membutuhkan</a:t>
            </a:r>
            <a:r>
              <a:rPr lang="en-US" sz="1800" dirty="0"/>
              <a:t> maintenance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berkala</a:t>
            </a:r>
            <a:r>
              <a:rPr lang="en-US" sz="1800" dirty="0"/>
              <a:t>. </a:t>
            </a:r>
            <a:br>
              <a:rPr lang="en-US" sz="1800" dirty="0"/>
            </a:br>
            <a:r>
              <a:rPr lang="en-US" dirty="0"/>
              <a:t>          </a:t>
            </a:r>
          </a:p>
        </p:txBody>
      </p:sp>
      <p:pic>
        <p:nvPicPr>
          <p:cNvPr id="4" name="Picture 3" descr="A graph with blue bars&#10;&#10;Description automatically generated">
            <a:extLst>
              <a:ext uri="{FF2B5EF4-FFF2-40B4-BE49-F238E27FC236}">
                <a16:creationId xmlns:a16="http://schemas.microsoft.com/office/drawing/2014/main" id="{6EF5704E-CC28-EAC8-95B0-C8E409CB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43" y="2361639"/>
            <a:ext cx="5238750" cy="3815603"/>
          </a:xfrm>
          <a:prstGeom prst="rect">
            <a:avLst/>
          </a:prstGeom>
        </p:spPr>
      </p:pic>
      <p:pic>
        <p:nvPicPr>
          <p:cNvPr id="6" name="Graphic 5" descr="A calculator">
            <a:extLst>
              <a:ext uri="{FF2B5EF4-FFF2-40B4-BE49-F238E27FC236}">
                <a16:creationId xmlns:a16="http://schemas.microsoft.com/office/drawing/2014/main" id="{2E92444D-7590-CCDF-EDC7-1596DD5F1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EEB6C0B5-CD6D-0C03-C661-289B0519C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  <p:pic>
        <p:nvPicPr>
          <p:cNvPr id="10" name="Graphic 9" descr="House with solid fill">
            <a:extLst>
              <a:ext uri="{FF2B5EF4-FFF2-40B4-BE49-F238E27FC236}">
                <a16:creationId xmlns:a16="http://schemas.microsoft.com/office/drawing/2014/main" id="{86EC147B-1C68-0F78-4990-6202C2FE2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2241"/>
            <a:ext cx="2236693" cy="2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13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FBA15-BBB7-DD32-8ADA-EAE7A15A4C3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b="1">
                <a:solidFill>
                  <a:srgbClr val="F7925C"/>
                </a:solidFill>
              </a:rPr>
              <a:t>02 : Housing 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96D8-DBE0-7D18-D19C-363E00AFBD2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Exploratory Data Analysis : </a:t>
            </a:r>
            <a:r>
              <a:rPr lang="en-US" dirty="0">
                <a:ea typeface="+mn-lt"/>
                <a:cs typeface="+mn-lt"/>
              </a:rPr>
              <a:t>1D Visualization</a:t>
            </a:r>
          </a:p>
          <a:p>
            <a:pPr marL="0" indent="0">
              <a:buNone/>
            </a:pPr>
            <a:endParaRPr lang="en-US"/>
          </a:p>
          <a:p>
            <a:pPr marL="6000750" indent="0">
              <a:buNone/>
            </a:pPr>
            <a:r>
              <a:rPr lang="en-US" sz="1800" dirty="0"/>
              <a:t>Analisa :</a:t>
            </a:r>
            <a:endParaRPr lang="en-US" dirty="0"/>
          </a:p>
          <a:p>
            <a:pPr marL="6000750" indent="0">
              <a:buNone/>
            </a:pPr>
            <a:r>
              <a:rPr lang="en-US" sz="1800" dirty="0"/>
              <a:t>Histogram </a:t>
            </a:r>
            <a:r>
              <a:rPr lang="en-US" sz="1800" dirty="0" err="1"/>
              <a:t>variabel</a:t>
            </a:r>
            <a:r>
              <a:rPr lang="en-US" sz="1800" dirty="0"/>
              <a:t> </a:t>
            </a:r>
            <a:r>
              <a:rPr lang="en-US" sz="1800" dirty="0" err="1"/>
              <a:t>SalePrice</a:t>
            </a:r>
            <a:r>
              <a:rPr lang="en-US" sz="1800" dirty="0"/>
              <a:t> </a:t>
            </a:r>
            <a:r>
              <a:rPr lang="en-US" sz="1800" dirty="0" err="1"/>
              <a:t>ini</a:t>
            </a:r>
            <a:r>
              <a:rPr lang="en-US" sz="1800" dirty="0"/>
              <a:t> </a:t>
            </a:r>
            <a:r>
              <a:rPr lang="en-US" sz="1800" dirty="0" err="1"/>
              <a:t>cenderungRight</a:t>
            </a:r>
            <a:r>
              <a:rPr lang="en-US" sz="1800" dirty="0"/>
              <a:t>-Skewed </a:t>
            </a:r>
            <a:r>
              <a:rPr lang="en-US" sz="1800" dirty="0" err="1"/>
              <a:t>disebabkan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data </a:t>
            </a:r>
            <a:r>
              <a:rPr lang="en-US" sz="1800" dirty="0" err="1"/>
              <a:t>harga</a:t>
            </a:r>
            <a:r>
              <a:rPr lang="en-US" sz="1800" dirty="0"/>
              <a:t> yang </a:t>
            </a:r>
            <a:r>
              <a:rPr lang="en-US" sz="1800" dirty="0" err="1"/>
              <a:t>anomali</a:t>
            </a:r>
            <a:r>
              <a:rPr lang="en-US" sz="1800" dirty="0"/>
              <a:t> , </a:t>
            </a:r>
            <a:r>
              <a:rPr lang="en-US" sz="1800" dirty="0" err="1"/>
              <a:t>dimana</a:t>
            </a:r>
            <a:r>
              <a:rPr lang="en-US" sz="1800" dirty="0"/>
              <a:t> </a:t>
            </a:r>
            <a:r>
              <a:rPr lang="en-US" sz="1800" dirty="0" err="1"/>
              <a:t>proporsi</a:t>
            </a:r>
            <a:r>
              <a:rPr lang="en-US" sz="1800" dirty="0"/>
              <a:t> data </a:t>
            </a:r>
            <a:r>
              <a:rPr lang="en-US" sz="1800" dirty="0" err="1"/>
              <a:t>harga</a:t>
            </a:r>
            <a:r>
              <a:rPr lang="en-US" sz="1800" dirty="0"/>
              <a:t> </a:t>
            </a:r>
            <a:r>
              <a:rPr lang="en-US" sz="1800" dirty="0" err="1"/>
              <a:t>properti</a:t>
            </a:r>
            <a:r>
              <a:rPr lang="en-US" sz="1800" dirty="0"/>
              <a:t> </a:t>
            </a:r>
            <a:r>
              <a:rPr lang="en-US" sz="1800" dirty="0" err="1"/>
              <a:t>terkonsentrasi</a:t>
            </a:r>
            <a:r>
              <a:rPr lang="en-US" sz="1800" dirty="0"/>
              <a:t> di range </a:t>
            </a:r>
            <a:r>
              <a:rPr lang="en-US" sz="1800" dirty="0" err="1"/>
              <a:t>harga</a:t>
            </a:r>
            <a:r>
              <a:rPr lang="en-US" sz="1800" dirty="0"/>
              <a:t> 100.000 - 200.000 </a:t>
            </a:r>
            <a:r>
              <a:rPr lang="en-US" sz="1800" dirty="0" err="1"/>
              <a:t>dari</a:t>
            </a:r>
            <a:r>
              <a:rPr lang="en-US" sz="1800" dirty="0"/>
              <a:t> </a:t>
            </a:r>
            <a:r>
              <a:rPr lang="en-US" sz="1800" dirty="0" err="1"/>
              <a:t>skala</a:t>
            </a:r>
            <a:r>
              <a:rPr lang="en-US" sz="1800" dirty="0"/>
              <a:t> </a:t>
            </a:r>
            <a:r>
              <a:rPr lang="en-US" sz="1800" dirty="0" err="1"/>
              <a:t>harga</a:t>
            </a:r>
            <a:r>
              <a:rPr lang="en-US" sz="1800" dirty="0"/>
              <a:t> </a:t>
            </a:r>
            <a:r>
              <a:rPr lang="en-US" sz="1800" dirty="0" err="1"/>
              <a:t>tertinggi</a:t>
            </a:r>
            <a:r>
              <a:rPr lang="en-US" sz="1800" dirty="0"/>
              <a:t> 800.000. </a:t>
            </a:r>
            <a:r>
              <a:rPr lang="en-US" sz="1800" dirty="0" err="1"/>
              <a:t>Transformasi</a:t>
            </a:r>
            <a:r>
              <a:rPr lang="en-US" sz="1800" dirty="0"/>
              <a:t> data (log10)  </a:t>
            </a:r>
            <a:r>
              <a:rPr lang="en-US" sz="1800" dirty="0" err="1"/>
              <a:t>diperlukan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 </a:t>
            </a:r>
            <a:r>
              <a:rPr lang="en-US" sz="1800" dirty="0" err="1"/>
              <a:t>mendapatkan</a:t>
            </a:r>
            <a:r>
              <a:rPr lang="en-US" sz="1800" dirty="0"/>
              <a:t> </a:t>
            </a:r>
            <a:r>
              <a:rPr lang="en-US" sz="1800" dirty="0" err="1"/>
              <a:t>distribusi</a:t>
            </a:r>
            <a:r>
              <a:rPr lang="en-US" sz="1800" dirty="0"/>
              <a:t> data yang </a:t>
            </a:r>
            <a:r>
              <a:rPr lang="en-US" sz="1800" dirty="0" err="1"/>
              <a:t>lebih</a:t>
            </a:r>
            <a:r>
              <a:rPr lang="en-US" sz="1800" dirty="0"/>
              <a:t> normal.</a:t>
            </a:r>
          </a:p>
          <a:p>
            <a:pPr marL="0" indent="0">
              <a:buNone/>
            </a:pPr>
            <a:r>
              <a:rPr lang="en-US" dirty="0"/>
              <a:t>                </a:t>
            </a:r>
          </a:p>
        </p:txBody>
      </p:sp>
      <p:pic>
        <p:nvPicPr>
          <p:cNvPr id="4" name="Picture 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469DA78D-27B1-A0AB-B773-1AB514D3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2" y="2222687"/>
            <a:ext cx="6129058" cy="4452098"/>
          </a:xfrm>
          <a:prstGeom prst="rect">
            <a:avLst/>
          </a:prstGeom>
        </p:spPr>
      </p:pic>
      <p:pic>
        <p:nvPicPr>
          <p:cNvPr id="6" name="Graphic 5" descr="A calculator">
            <a:extLst>
              <a:ext uri="{FF2B5EF4-FFF2-40B4-BE49-F238E27FC236}">
                <a16:creationId xmlns:a16="http://schemas.microsoft.com/office/drawing/2014/main" id="{2934C116-9263-6422-3F44-D67E0E2E6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388C8C67-9107-C04C-69EF-6DBFA8655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  <p:pic>
        <p:nvPicPr>
          <p:cNvPr id="10" name="Graphic 9" descr="House with solid fill">
            <a:extLst>
              <a:ext uri="{FF2B5EF4-FFF2-40B4-BE49-F238E27FC236}">
                <a16:creationId xmlns:a16="http://schemas.microsoft.com/office/drawing/2014/main" id="{EAE2E88F-01AE-5F8D-F3ED-129AA06A9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2241"/>
            <a:ext cx="2236693" cy="2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1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22C2-F3CE-47EF-347F-D0698A1F591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b="1">
                <a:solidFill>
                  <a:srgbClr val="F7925C"/>
                </a:solidFill>
              </a:rPr>
              <a:t>02 : Housing 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86A2-6B55-0FC4-FA80-7CB1EA91B41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Exploratory Data Analysis : </a:t>
            </a:r>
            <a:r>
              <a:rPr lang="en-US">
                <a:ea typeface="+mn-lt"/>
                <a:cs typeface="+mn-lt"/>
              </a:rPr>
              <a:t>1D Visualization</a:t>
            </a:r>
          </a:p>
          <a:p>
            <a:pPr marL="0" indent="0">
              <a:buNone/>
            </a:pPr>
            <a:endParaRPr lang="en-US"/>
          </a:p>
          <a:p>
            <a:pPr marL="5772150" indent="0">
              <a:buNone/>
            </a:pPr>
            <a:endParaRPr lang="en-US" sz="1800"/>
          </a:p>
          <a:p>
            <a:pPr marL="5772150" indent="0">
              <a:buNone/>
            </a:pPr>
            <a:endParaRPr lang="en-US" sz="1800"/>
          </a:p>
          <a:p>
            <a:pPr marL="5772150" indent="0">
              <a:buNone/>
            </a:pPr>
            <a:endParaRPr lang="en-US" sz="1800"/>
          </a:p>
          <a:p>
            <a:pPr marL="5772150" indent="0">
              <a:buNone/>
            </a:pPr>
            <a:endParaRPr lang="en-US" sz="1800"/>
          </a:p>
          <a:p>
            <a:pPr marL="5772150" indent="0">
              <a:buNone/>
            </a:pPr>
            <a:endParaRPr lang="en-US" sz="1800"/>
          </a:p>
          <a:p>
            <a:pPr marL="5772150" indent="0">
              <a:buNone/>
            </a:pPr>
            <a:endParaRPr lang="en-US" sz="1800"/>
          </a:p>
          <a:p>
            <a:pPr marL="5772150" indent="0">
              <a:buNone/>
            </a:pPr>
            <a:endParaRPr lang="en-US" sz="1800"/>
          </a:p>
          <a:p>
            <a:pPr marL="5772150" indent="0">
              <a:buNone/>
            </a:pPr>
            <a:r>
              <a:rPr lang="en-US" sz="1800"/>
              <a:t>Note :</a:t>
            </a:r>
            <a:endParaRPr lang="en-US"/>
          </a:p>
          <a:p>
            <a:pPr marL="5772150" indent="0">
              <a:buNone/>
            </a:pPr>
            <a:r>
              <a:rPr lang="en-US" sz="1800"/>
              <a:t>Hasil </a:t>
            </a:r>
            <a:r>
              <a:rPr lang="en-US" sz="1800" err="1"/>
              <a:t>Transformasi</a:t>
            </a:r>
            <a:r>
              <a:rPr lang="en-US" sz="1800"/>
              <a:t> Log10 pada </a:t>
            </a:r>
            <a:r>
              <a:rPr lang="en-US" sz="1800" err="1"/>
              <a:t>variabel</a:t>
            </a:r>
            <a:r>
              <a:rPr lang="en-US" sz="1800"/>
              <a:t> </a:t>
            </a:r>
            <a:r>
              <a:rPr lang="en-US" sz="1800" err="1"/>
              <a:t>SalePrice</a:t>
            </a:r>
            <a:r>
              <a:rPr lang="en-US" sz="1800"/>
              <a:t> </a:t>
            </a:r>
            <a:r>
              <a:rPr lang="en-US" sz="1800" err="1"/>
              <a:t>membuat</a:t>
            </a:r>
            <a:r>
              <a:rPr lang="en-US" sz="1800"/>
              <a:t> </a:t>
            </a:r>
            <a:r>
              <a:rPr lang="en-US" sz="1800" err="1"/>
              <a:t>distribusi</a:t>
            </a:r>
            <a:r>
              <a:rPr lang="en-US" sz="1800"/>
              <a:t> data </a:t>
            </a:r>
            <a:r>
              <a:rPr lang="en-US" sz="1800" err="1"/>
              <a:t>menjadi</a:t>
            </a:r>
            <a:r>
              <a:rPr lang="en-US" sz="1800"/>
              <a:t> </a:t>
            </a:r>
            <a:r>
              <a:rPr lang="en-US" sz="1800" err="1"/>
              <a:t>lebih</a:t>
            </a:r>
            <a:r>
              <a:rPr lang="en-US" sz="1800"/>
              <a:t> normal</a:t>
            </a:r>
          </a:p>
        </p:txBody>
      </p:sp>
      <p:pic>
        <p:nvPicPr>
          <p:cNvPr id="4" name="Picture 3" descr="A blue and red line graph&#10;&#10;Description automatically generated">
            <a:extLst>
              <a:ext uri="{FF2B5EF4-FFF2-40B4-BE49-F238E27FC236}">
                <a16:creationId xmlns:a16="http://schemas.microsoft.com/office/drawing/2014/main" id="{5DC26013-46C4-DAF8-3F92-FE7AF327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4" y="2192151"/>
            <a:ext cx="5698752" cy="4087346"/>
          </a:xfrm>
          <a:prstGeom prst="rect">
            <a:avLst/>
          </a:prstGeom>
        </p:spPr>
      </p:pic>
      <p:pic>
        <p:nvPicPr>
          <p:cNvPr id="6" name="Graphic 5" descr="A calculator">
            <a:extLst>
              <a:ext uri="{FF2B5EF4-FFF2-40B4-BE49-F238E27FC236}">
                <a16:creationId xmlns:a16="http://schemas.microsoft.com/office/drawing/2014/main" id="{268A20A6-15F9-7943-71D8-D3478C75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3832D122-1EB2-A5DC-6E6A-3CCB66B97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  <p:pic>
        <p:nvPicPr>
          <p:cNvPr id="10" name="Graphic 9" descr="House with solid fill">
            <a:extLst>
              <a:ext uri="{FF2B5EF4-FFF2-40B4-BE49-F238E27FC236}">
                <a16:creationId xmlns:a16="http://schemas.microsoft.com/office/drawing/2014/main" id="{CD1840CA-6FFB-F066-DA47-A8A08AD90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2241"/>
            <a:ext cx="2236693" cy="2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5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4B8ED-75C8-A1EF-8D59-631D9F64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b="1"/>
              <a:t>About 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34E26-6FFB-2B47-84F0-090093D97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81683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/>
              <a:t>Effendy Napitupulu</a:t>
            </a:r>
          </a:p>
          <a:p>
            <a:pPr marL="457200" lvl="1" indent="0">
              <a:buNone/>
            </a:pPr>
            <a:r>
              <a:rPr lang="en-US" sz="2000" b="1"/>
              <a:t>S1 Universitas Gunadarma</a:t>
            </a:r>
          </a:p>
          <a:p>
            <a:pPr marL="228600" lvl="1"/>
            <a:r>
              <a:rPr lang="en-US" sz="2000" b="1"/>
              <a:t>Product Consultant Head</a:t>
            </a:r>
          </a:p>
          <a:p>
            <a:pPr marL="457200" lvl="2" indent="0">
              <a:buNone/>
            </a:pPr>
            <a:r>
              <a:rPr lang="en-US" b="1"/>
              <a:t>PT Propan Raya ICC 2022 – 2023</a:t>
            </a:r>
          </a:p>
          <a:p>
            <a:pPr marL="228600" lvl="2"/>
            <a:r>
              <a:rPr lang="en-US" b="1"/>
              <a:t>Product Consultant </a:t>
            </a:r>
          </a:p>
          <a:p>
            <a:pPr marL="457200" lvl="3" indent="0">
              <a:buNone/>
            </a:pPr>
            <a:r>
              <a:rPr lang="en-US" sz="2000" b="1"/>
              <a:t>PT Propan Raya ICC 2012 - 2021</a:t>
            </a:r>
          </a:p>
          <a:p>
            <a:pPr marL="457200" lvl="1" indent="0">
              <a:buNone/>
            </a:pPr>
            <a:endParaRPr lang="en-US" sz="2000"/>
          </a:p>
        </p:txBody>
      </p:sp>
      <p:pic>
        <p:nvPicPr>
          <p:cNvPr id="5" name="Picture 4" descr="Marketing Wallpapers - Wallpaper Cave">
            <a:extLst>
              <a:ext uri="{FF2B5EF4-FFF2-40B4-BE49-F238E27FC236}">
                <a16:creationId xmlns:a16="http://schemas.microsoft.com/office/drawing/2014/main" id="{F3A8FEB3-E2B7-93E0-DDCD-DDC20DA2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74" r="2061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0683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396A-4337-13A1-12AE-2D3C285444D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b="1">
                <a:solidFill>
                  <a:srgbClr val="F7925C"/>
                </a:solidFill>
              </a:rPr>
              <a:t>02 : Housing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D5A98-CF0F-537A-3143-06EBAAC9BB7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Exploratory Data Analysis : 1D Visualization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5829300" indent="0">
              <a:buNone/>
            </a:pPr>
            <a:r>
              <a:rPr lang="en-US" sz="1800" dirty="0"/>
              <a:t>Analisa :</a:t>
            </a:r>
          </a:p>
          <a:p>
            <a:pPr marL="5829300" indent="0">
              <a:buNone/>
            </a:pPr>
            <a:r>
              <a:rPr lang="en-US" sz="1800" dirty="0"/>
              <a:t>Histogram </a:t>
            </a:r>
            <a:r>
              <a:rPr lang="en-US" sz="1800" dirty="0" err="1"/>
              <a:t>variabel</a:t>
            </a:r>
            <a:r>
              <a:rPr lang="en-US" sz="1800" dirty="0"/>
              <a:t> </a:t>
            </a:r>
            <a:r>
              <a:rPr lang="en-US" sz="1800" dirty="0" err="1"/>
              <a:t>GrLivArea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juga </a:t>
            </a:r>
            <a:r>
              <a:rPr lang="en-US" sz="1800" dirty="0" err="1"/>
              <a:t>cenderung</a:t>
            </a:r>
            <a:r>
              <a:rPr lang="en-US" sz="1800" dirty="0"/>
              <a:t> Right-Skewed </a:t>
            </a:r>
            <a:r>
              <a:rPr lang="en-US" sz="1800" dirty="0" err="1"/>
              <a:t>disebabkan</a:t>
            </a:r>
            <a:r>
              <a:rPr lang="en-US" sz="1800" dirty="0"/>
              <a:t> oleh </a:t>
            </a:r>
            <a:r>
              <a:rPr lang="en-US" sz="1800" dirty="0" err="1"/>
              <a:t>adanya</a:t>
            </a:r>
            <a:r>
              <a:rPr lang="en-US" sz="1800" dirty="0"/>
              <a:t> </a:t>
            </a:r>
            <a:r>
              <a:rPr lang="en-US" sz="1800" dirty="0" err="1"/>
              <a:t>anomali</a:t>
            </a:r>
            <a:r>
              <a:rPr lang="en-US" sz="1800" dirty="0"/>
              <a:t> data </a:t>
            </a:r>
            <a:r>
              <a:rPr lang="en-US" sz="1800" dirty="0" err="1"/>
              <a:t>luas</a:t>
            </a:r>
            <a:r>
              <a:rPr lang="en-US" sz="1800" dirty="0"/>
              <a:t> area  </a:t>
            </a:r>
            <a:r>
              <a:rPr lang="en-US" sz="1800" dirty="0" err="1"/>
              <a:t>bangunan</a:t>
            </a:r>
            <a:r>
              <a:rPr lang="en-US" sz="1800" dirty="0"/>
              <a:t> di </a:t>
            </a:r>
            <a:r>
              <a:rPr lang="en-US" sz="1800" dirty="0" err="1"/>
              <a:t>atas</a:t>
            </a:r>
            <a:r>
              <a:rPr lang="en-US" sz="1800" dirty="0"/>
              <a:t> </a:t>
            </a:r>
            <a:r>
              <a:rPr lang="en-US" sz="1800" dirty="0" err="1"/>
              <a:t>permukaan</a:t>
            </a:r>
            <a:r>
              <a:rPr lang="en-US" sz="1800" dirty="0"/>
              <a:t> </a:t>
            </a:r>
            <a:r>
              <a:rPr lang="en-US" sz="1800" dirty="0" err="1"/>
              <a:t>tanah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skala</a:t>
            </a:r>
            <a:r>
              <a:rPr lang="en-US" sz="1800" dirty="0"/>
              <a:t> </a:t>
            </a:r>
            <a:r>
              <a:rPr lang="en-US" sz="1800" dirty="0" err="1"/>
              <a:t>sampai</a:t>
            </a:r>
            <a:r>
              <a:rPr lang="en-US" sz="1800" dirty="0"/>
              <a:t> 6000 square feet . </a:t>
            </a:r>
            <a:r>
              <a:rPr lang="en-US" sz="1800" dirty="0" err="1"/>
              <a:t>Proporsi</a:t>
            </a:r>
            <a:r>
              <a:rPr lang="en-US" sz="1800" dirty="0"/>
              <a:t> data </a:t>
            </a:r>
            <a:r>
              <a:rPr lang="en-US" sz="1800" dirty="0" err="1"/>
              <a:t>didominasi</a:t>
            </a:r>
            <a:r>
              <a:rPr lang="en-US" sz="1800" dirty="0"/>
              <a:t> </a:t>
            </a:r>
            <a:r>
              <a:rPr lang="en-US" sz="1800" dirty="0" err="1"/>
              <a:t>luas</a:t>
            </a:r>
            <a:r>
              <a:rPr lang="en-US" sz="1800" dirty="0"/>
              <a:t> area </a:t>
            </a:r>
            <a:r>
              <a:rPr lang="en-US" sz="1800" dirty="0" err="1"/>
              <a:t>bangunan</a:t>
            </a:r>
            <a:r>
              <a:rPr lang="en-US" sz="1800" dirty="0"/>
              <a:t> 1000 – 2000 square feet. Maka </a:t>
            </a:r>
            <a:r>
              <a:rPr lang="en-US" sz="1800" dirty="0" err="1"/>
              <a:t>dibutuhkan</a:t>
            </a:r>
            <a:r>
              <a:rPr lang="en-US" sz="1800" dirty="0"/>
              <a:t> juga </a:t>
            </a:r>
            <a:r>
              <a:rPr lang="en-US" sz="1800" dirty="0" err="1"/>
              <a:t>transformasi</a:t>
            </a:r>
            <a:r>
              <a:rPr lang="en-US" sz="1800" dirty="0"/>
              <a:t> log10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menormalisasi</a:t>
            </a:r>
            <a:r>
              <a:rPr lang="en-US" sz="1800" dirty="0"/>
              <a:t> </a:t>
            </a:r>
            <a:r>
              <a:rPr lang="en-US" sz="1800" dirty="0" err="1"/>
              <a:t>distribusi</a:t>
            </a:r>
            <a:r>
              <a:rPr lang="en-US" sz="1800" dirty="0"/>
              <a:t> data.</a:t>
            </a:r>
          </a:p>
        </p:txBody>
      </p:sp>
      <p:pic>
        <p:nvPicPr>
          <p:cNvPr id="4" name="Picture 3" descr="A blue and red line graph&#10;&#10;Description automatically generated">
            <a:extLst>
              <a:ext uri="{FF2B5EF4-FFF2-40B4-BE49-F238E27FC236}">
                <a16:creationId xmlns:a16="http://schemas.microsoft.com/office/drawing/2014/main" id="{C63DCA31-6CD9-4788-7214-7F7E804D5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1" y="2273393"/>
            <a:ext cx="5679702" cy="4227420"/>
          </a:xfrm>
          <a:prstGeom prst="rect">
            <a:avLst/>
          </a:prstGeom>
        </p:spPr>
      </p:pic>
      <p:pic>
        <p:nvPicPr>
          <p:cNvPr id="6" name="Graphic 5" descr="A calculator">
            <a:extLst>
              <a:ext uri="{FF2B5EF4-FFF2-40B4-BE49-F238E27FC236}">
                <a16:creationId xmlns:a16="http://schemas.microsoft.com/office/drawing/2014/main" id="{13C162A9-2845-B790-17E2-51F8E634E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C6F4E70F-D8DE-22DB-9B09-0EF364202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  <p:pic>
        <p:nvPicPr>
          <p:cNvPr id="10" name="Graphic 9" descr="House with solid fill">
            <a:extLst>
              <a:ext uri="{FF2B5EF4-FFF2-40B4-BE49-F238E27FC236}">
                <a16:creationId xmlns:a16="http://schemas.microsoft.com/office/drawing/2014/main" id="{8B2896C9-96E0-A4D4-B787-D5BB02B2C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2241"/>
            <a:ext cx="2236693" cy="2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91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CB28-E970-A51F-D2C7-23CD2C184A5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b="1">
                <a:solidFill>
                  <a:srgbClr val="F7925C"/>
                </a:solidFill>
              </a:rPr>
              <a:t>02 : Housing 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73B45-BB83-A0A7-1566-079E7ECB12A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Exploratory Data Analysis : </a:t>
            </a:r>
            <a:r>
              <a:rPr lang="en-US">
                <a:ea typeface="+mn-lt"/>
                <a:cs typeface="+mn-lt"/>
              </a:rPr>
              <a:t>1D Visualization</a:t>
            </a:r>
          </a:p>
          <a:p>
            <a:pPr marL="0" indent="0">
              <a:buNone/>
            </a:pPr>
            <a:endParaRPr lang="en-US"/>
          </a:p>
          <a:p>
            <a:pPr marL="5943600" indent="0">
              <a:buNone/>
            </a:pPr>
            <a:endParaRPr lang="en-US"/>
          </a:p>
          <a:p>
            <a:pPr marL="5943600" indent="0">
              <a:buNone/>
            </a:pPr>
            <a:endParaRPr lang="en-US"/>
          </a:p>
          <a:p>
            <a:pPr marL="5943600" indent="0">
              <a:buNone/>
            </a:pPr>
            <a:endParaRPr lang="en-US"/>
          </a:p>
          <a:p>
            <a:pPr marL="5943600" indent="0">
              <a:buNone/>
            </a:pPr>
            <a:endParaRPr lang="en-US"/>
          </a:p>
          <a:p>
            <a:pPr marL="5943600" indent="0">
              <a:buNone/>
            </a:pPr>
            <a:endParaRPr lang="en-US"/>
          </a:p>
          <a:p>
            <a:pPr marL="5943600" indent="0">
              <a:buNone/>
            </a:pPr>
            <a:r>
              <a:rPr lang="en-US" sz="1800"/>
              <a:t>Note:</a:t>
            </a:r>
            <a:endParaRPr lang="en-US"/>
          </a:p>
          <a:p>
            <a:pPr marL="5943600" indent="0">
              <a:buNone/>
            </a:pPr>
            <a:r>
              <a:rPr lang="en-US" sz="1800"/>
              <a:t>Hasil </a:t>
            </a:r>
            <a:r>
              <a:rPr lang="en-US" sz="1800" err="1"/>
              <a:t>transformasi</a:t>
            </a:r>
            <a:r>
              <a:rPr lang="en-US" sz="1800"/>
              <a:t> log10 pada </a:t>
            </a:r>
            <a:r>
              <a:rPr lang="en-US" sz="1800" err="1"/>
              <a:t>variabel</a:t>
            </a:r>
            <a:r>
              <a:rPr lang="en-US" sz="1800"/>
              <a:t> </a:t>
            </a:r>
            <a:r>
              <a:rPr lang="en-US" sz="1800" err="1"/>
              <a:t>GrLivArea</a:t>
            </a:r>
            <a:r>
              <a:rPr lang="en-US" sz="1800"/>
              <a:t> </a:t>
            </a:r>
            <a:r>
              <a:rPr lang="en-US" sz="1800" err="1"/>
              <a:t>membuat</a:t>
            </a:r>
            <a:r>
              <a:rPr lang="en-US" sz="1800"/>
              <a:t> </a:t>
            </a:r>
            <a:r>
              <a:rPr lang="en-US" sz="1800" err="1"/>
              <a:t>distribusi</a:t>
            </a:r>
            <a:r>
              <a:rPr lang="en-US" sz="1800"/>
              <a:t> data </a:t>
            </a:r>
            <a:r>
              <a:rPr lang="en-US" sz="1800" err="1"/>
              <a:t>menjadi</a:t>
            </a:r>
            <a:r>
              <a:rPr lang="en-US" sz="1800"/>
              <a:t> </a:t>
            </a:r>
            <a:r>
              <a:rPr lang="en-US" sz="1800" err="1"/>
              <a:t>lebih</a:t>
            </a:r>
            <a:r>
              <a:rPr lang="en-US" sz="1800"/>
              <a:t> normal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blue and red line graph&#10;&#10;Description automatically generated">
            <a:extLst>
              <a:ext uri="{FF2B5EF4-FFF2-40B4-BE49-F238E27FC236}">
                <a16:creationId xmlns:a16="http://schemas.microsoft.com/office/drawing/2014/main" id="{D7B5DC0E-2D0C-C33D-0F51-1F4EF470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2185427"/>
            <a:ext cx="6015318" cy="4492999"/>
          </a:xfrm>
          <a:prstGeom prst="rect">
            <a:avLst/>
          </a:prstGeom>
        </p:spPr>
      </p:pic>
      <p:pic>
        <p:nvPicPr>
          <p:cNvPr id="6" name="Graphic 5" descr="A calculator">
            <a:extLst>
              <a:ext uri="{FF2B5EF4-FFF2-40B4-BE49-F238E27FC236}">
                <a16:creationId xmlns:a16="http://schemas.microsoft.com/office/drawing/2014/main" id="{8B84DB9D-FF59-DAE7-4B1B-D4A1777D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1E6A7BC0-C397-E43E-0866-5AF338890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  <p:pic>
        <p:nvPicPr>
          <p:cNvPr id="10" name="Graphic 9" descr="House with solid fill">
            <a:extLst>
              <a:ext uri="{FF2B5EF4-FFF2-40B4-BE49-F238E27FC236}">
                <a16:creationId xmlns:a16="http://schemas.microsoft.com/office/drawing/2014/main" id="{01D6A6E0-03DE-60CD-4876-786F0F5AB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2241"/>
            <a:ext cx="2236693" cy="2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6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8953-85BE-5375-1A90-552C3BA942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b="1">
                <a:solidFill>
                  <a:srgbClr val="F7925C"/>
                </a:solidFill>
              </a:rPr>
              <a:t>02 : Housing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CB7F9-3B44-18DD-15D4-F012969214E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Exploratory Data Analysis : </a:t>
            </a:r>
            <a:r>
              <a:rPr lang="en-US" dirty="0">
                <a:ea typeface="+mn-lt"/>
                <a:cs typeface="+mn-lt"/>
              </a:rPr>
              <a:t>1D Visualization</a:t>
            </a:r>
          </a:p>
          <a:p>
            <a:pPr marL="0" indent="0">
              <a:buNone/>
            </a:pPr>
            <a:endParaRPr lang="en-US"/>
          </a:p>
          <a:p>
            <a:pPr marL="5657850" indent="0">
              <a:buNone/>
            </a:pPr>
            <a:r>
              <a:rPr lang="en-US" sz="1800" dirty="0"/>
              <a:t>Analisa : </a:t>
            </a:r>
            <a:endParaRPr lang="en-US" dirty="0"/>
          </a:p>
          <a:p>
            <a:pPr marL="5657850" indent="0">
              <a:buNone/>
            </a:pPr>
            <a:r>
              <a:rPr lang="en-US" sz="1800" dirty="0"/>
              <a:t>Histogram </a:t>
            </a:r>
            <a:r>
              <a:rPr lang="en-US" sz="1800" dirty="0" err="1"/>
              <a:t>variabel</a:t>
            </a:r>
            <a:r>
              <a:rPr lang="en-US" sz="1800" dirty="0"/>
              <a:t> </a:t>
            </a:r>
            <a:r>
              <a:rPr lang="en-US" sz="1800" dirty="0" err="1"/>
              <a:t>PoolArea</a:t>
            </a:r>
            <a:r>
              <a:rPr lang="en-US" sz="1800" dirty="0"/>
              <a:t> </a:t>
            </a:r>
            <a:r>
              <a:rPr lang="en-US" sz="1800" dirty="0" err="1"/>
              <a:t>ini</a:t>
            </a:r>
            <a:r>
              <a:rPr lang="en-US" sz="1800" dirty="0"/>
              <a:t> </a:t>
            </a:r>
            <a:r>
              <a:rPr lang="en-US" sz="1800" dirty="0" err="1"/>
              <a:t>menunjukkan</a:t>
            </a:r>
            <a:r>
              <a:rPr lang="en-US" sz="1800" dirty="0"/>
              <a:t>  </a:t>
            </a:r>
            <a:r>
              <a:rPr lang="en-US" sz="1800" dirty="0" err="1"/>
              <a:t>distribusi</a:t>
            </a:r>
            <a:r>
              <a:rPr lang="en-US" sz="1800" dirty="0"/>
              <a:t> data yang Right-Skewed </a:t>
            </a:r>
            <a:r>
              <a:rPr lang="en-US" sz="1800" dirty="0" err="1"/>
              <a:t>disebabkan</a:t>
            </a:r>
            <a:r>
              <a:rPr lang="en-US" sz="1800" dirty="0"/>
              <a:t> </a:t>
            </a:r>
            <a:r>
              <a:rPr lang="en-US" sz="1800" dirty="0" err="1"/>
              <a:t>anomali</a:t>
            </a:r>
            <a:r>
              <a:rPr lang="en-US" sz="1800" dirty="0"/>
              <a:t> data </a:t>
            </a:r>
            <a:r>
              <a:rPr lang="en-US" sz="1800" dirty="0" err="1"/>
              <a:t>luas</a:t>
            </a:r>
            <a:r>
              <a:rPr lang="en-US" sz="1800" dirty="0"/>
              <a:t> area </a:t>
            </a:r>
            <a:r>
              <a:rPr lang="en-US" sz="1800" dirty="0" err="1"/>
              <a:t>kolam</a:t>
            </a:r>
            <a:r>
              <a:rPr lang="en-US" sz="1800" dirty="0"/>
              <a:t> </a:t>
            </a:r>
            <a:r>
              <a:rPr lang="en-US" sz="1800" dirty="0" err="1"/>
              <a:t>renang</a:t>
            </a:r>
            <a:r>
              <a:rPr lang="en-US" sz="1800" dirty="0"/>
              <a:t> </a:t>
            </a:r>
            <a:r>
              <a:rPr lang="en-US" sz="1800" dirty="0" err="1"/>
              <a:t>sampai</a:t>
            </a:r>
            <a:r>
              <a:rPr lang="en-US" sz="1800" dirty="0"/>
              <a:t> di </a:t>
            </a:r>
            <a:r>
              <a:rPr lang="en-US" sz="1800" dirty="0" err="1"/>
              <a:t>skala</a:t>
            </a:r>
            <a:r>
              <a:rPr lang="en-US" sz="1800" dirty="0"/>
              <a:t> 800 square feet. </a:t>
            </a:r>
            <a:r>
              <a:rPr lang="en-US" sz="1800" dirty="0" err="1"/>
              <a:t>Sedangkan</a:t>
            </a:r>
            <a:r>
              <a:rPr lang="en-US" sz="1800" dirty="0"/>
              <a:t> data </a:t>
            </a:r>
            <a:r>
              <a:rPr lang="en-US" sz="1800" dirty="0" err="1"/>
              <a:t>menunjukkan</a:t>
            </a:r>
            <a:r>
              <a:rPr lang="en-US" sz="1800" dirty="0"/>
              <a:t> </a:t>
            </a:r>
            <a:r>
              <a:rPr lang="en-US" sz="1800" dirty="0" err="1"/>
              <a:t>varibel</a:t>
            </a:r>
            <a:r>
              <a:rPr lang="en-US" sz="1800" dirty="0"/>
              <a:t> </a:t>
            </a:r>
            <a:r>
              <a:rPr lang="en-US" sz="1800" dirty="0" err="1"/>
              <a:t>ini</a:t>
            </a:r>
            <a:r>
              <a:rPr lang="en-US" sz="1800" dirty="0"/>
              <a:t> </a:t>
            </a:r>
            <a:r>
              <a:rPr lang="en-US" sz="1800" dirty="0" err="1"/>
              <a:t>berada</a:t>
            </a:r>
            <a:r>
              <a:rPr lang="en-US" sz="1800" dirty="0"/>
              <a:t> di </a:t>
            </a:r>
            <a:r>
              <a:rPr lang="en-US" sz="1800" dirty="0" err="1"/>
              <a:t>sekitar</a:t>
            </a:r>
            <a:r>
              <a:rPr lang="en-US" sz="1800" dirty="0"/>
              <a:t> </a:t>
            </a:r>
            <a:r>
              <a:rPr lang="en-US" sz="1800" dirty="0" err="1"/>
              <a:t>skala</a:t>
            </a:r>
            <a:r>
              <a:rPr lang="en-US" sz="1800" dirty="0"/>
              <a:t> 0 square feet. </a:t>
            </a:r>
            <a:r>
              <a:rPr lang="en-US" sz="1800" dirty="0" err="1"/>
              <a:t>Kemungkinan</a:t>
            </a:r>
            <a:r>
              <a:rPr lang="en-US" sz="1800" dirty="0"/>
              <a:t> </a:t>
            </a:r>
            <a:r>
              <a:rPr lang="en-US" sz="1800" dirty="0" err="1"/>
              <a:t>hampir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properti</a:t>
            </a:r>
            <a:r>
              <a:rPr lang="en-US" sz="1800" dirty="0"/>
              <a:t>  </a:t>
            </a:r>
            <a:r>
              <a:rPr lang="en-US" sz="1800" dirty="0" err="1"/>
              <a:t>tidak</a:t>
            </a:r>
            <a:r>
              <a:rPr lang="en-US" sz="1800" dirty="0"/>
              <a:t> </a:t>
            </a:r>
            <a:r>
              <a:rPr lang="en-US" sz="1800" dirty="0" err="1"/>
              <a:t>memiliki</a:t>
            </a:r>
            <a:r>
              <a:rPr lang="en-US" sz="1800" dirty="0"/>
              <a:t> </a:t>
            </a:r>
            <a:r>
              <a:rPr lang="en-US" sz="1800" dirty="0" err="1"/>
              <a:t>fasilitas</a:t>
            </a:r>
            <a:r>
              <a:rPr lang="en-US" sz="1800" dirty="0"/>
              <a:t> </a:t>
            </a:r>
            <a:r>
              <a:rPr lang="en-US" sz="1800" dirty="0" err="1"/>
              <a:t>kolam</a:t>
            </a:r>
            <a:r>
              <a:rPr lang="en-US" sz="1800" dirty="0"/>
              <a:t> </a:t>
            </a:r>
            <a:r>
              <a:rPr lang="en-US" sz="1800" dirty="0" err="1"/>
              <a:t>renang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 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datanya</a:t>
            </a:r>
            <a:r>
              <a:rPr lang="en-US" sz="1800" dirty="0"/>
              <a:t> 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disertakan</a:t>
            </a:r>
            <a:r>
              <a:rPr lang="en-US" sz="1800" dirty="0"/>
              <a:t> dan </a:t>
            </a:r>
            <a:r>
              <a:rPr lang="en-US" sz="1800" dirty="0" err="1"/>
              <a:t>diisi</a:t>
            </a:r>
            <a:r>
              <a:rPr lang="en-US" sz="1800" dirty="0"/>
              <a:t> </a:t>
            </a:r>
            <a:r>
              <a:rPr lang="en-US" sz="1800" dirty="0" err="1"/>
              <a:t>angka</a:t>
            </a:r>
            <a:r>
              <a:rPr lang="en-US" sz="1800" dirty="0"/>
              <a:t> 0.</a:t>
            </a:r>
          </a:p>
        </p:txBody>
      </p:sp>
      <p:pic>
        <p:nvPicPr>
          <p:cNvPr id="4" name="Picture 3" descr="A graph of a pool area&#10;&#10;Description automatically generated">
            <a:extLst>
              <a:ext uri="{FF2B5EF4-FFF2-40B4-BE49-F238E27FC236}">
                <a16:creationId xmlns:a16="http://schemas.microsoft.com/office/drawing/2014/main" id="{7BDBF0BF-4A1C-25B4-F4B3-62AE410F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43" y="2372845"/>
            <a:ext cx="5552515" cy="3804398"/>
          </a:xfrm>
          <a:prstGeom prst="rect">
            <a:avLst/>
          </a:prstGeom>
        </p:spPr>
      </p:pic>
      <p:pic>
        <p:nvPicPr>
          <p:cNvPr id="6" name="Graphic 5" descr="A calculator">
            <a:extLst>
              <a:ext uri="{FF2B5EF4-FFF2-40B4-BE49-F238E27FC236}">
                <a16:creationId xmlns:a16="http://schemas.microsoft.com/office/drawing/2014/main" id="{FB62CD2A-8994-DA75-81B4-29F843876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EC6E76B4-C8EC-0674-7420-A8C6FAB17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  <p:pic>
        <p:nvPicPr>
          <p:cNvPr id="10" name="Graphic 9" descr="House with solid fill">
            <a:extLst>
              <a:ext uri="{FF2B5EF4-FFF2-40B4-BE49-F238E27FC236}">
                <a16:creationId xmlns:a16="http://schemas.microsoft.com/office/drawing/2014/main" id="{EE15CE24-4FC6-EFC9-3225-D28A7972E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2241"/>
            <a:ext cx="2236693" cy="2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9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1A49-0CF1-692A-2247-863AECAF997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b="1">
                <a:solidFill>
                  <a:srgbClr val="F7925C"/>
                </a:solidFill>
              </a:rPr>
              <a:t>02 : Housing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3896A-CD1D-7D0A-637A-F18AA9FE45E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/>
              <a:t>Exploratory Data Analysis : </a:t>
            </a:r>
            <a:r>
              <a:rPr lang="en-US">
                <a:ea typeface="+mn-lt"/>
                <a:cs typeface="+mn-lt"/>
              </a:rPr>
              <a:t>1D Visualization</a:t>
            </a:r>
          </a:p>
          <a:p>
            <a:pPr marL="0" indent="0">
              <a:buNone/>
            </a:pPr>
            <a:endParaRPr lang="en-US"/>
          </a:p>
          <a:p>
            <a:pPr marL="5715000" indent="0">
              <a:buNone/>
            </a:pPr>
            <a:endParaRPr lang="en-US"/>
          </a:p>
          <a:p>
            <a:pPr marL="5715000" indent="0">
              <a:buNone/>
            </a:pPr>
            <a:endParaRPr lang="en-US"/>
          </a:p>
          <a:p>
            <a:pPr marL="5715000" indent="0">
              <a:buNone/>
            </a:pPr>
            <a:endParaRPr lang="en-US"/>
          </a:p>
          <a:p>
            <a:pPr marL="5715000" indent="0">
              <a:buNone/>
            </a:pPr>
            <a:endParaRPr lang="en-US"/>
          </a:p>
          <a:p>
            <a:pPr marL="5715000" indent="0">
              <a:buNone/>
            </a:pPr>
            <a:endParaRPr lang="en-US"/>
          </a:p>
          <a:p>
            <a:pPr marL="5715000" indent="0">
              <a:buNone/>
            </a:pPr>
            <a:r>
              <a:rPr lang="en-US" sz="1800"/>
              <a:t>Note:</a:t>
            </a:r>
          </a:p>
          <a:p>
            <a:pPr marL="5715000" indent="0">
              <a:buNone/>
            </a:pPr>
            <a:r>
              <a:rPr lang="en-US" sz="1800"/>
              <a:t>Hasil </a:t>
            </a:r>
            <a:r>
              <a:rPr lang="en-US" sz="1800" err="1"/>
              <a:t>transormasi</a:t>
            </a:r>
            <a:r>
              <a:rPr lang="en-US" sz="1800"/>
              <a:t> log10 pada </a:t>
            </a:r>
            <a:r>
              <a:rPr lang="en-US" sz="1800" err="1"/>
              <a:t>variabel</a:t>
            </a:r>
            <a:r>
              <a:rPr lang="en-US" sz="1800"/>
              <a:t> Pool Area</a:t>
            </a:r>
          </a:p>
        </p:txBody>
      </p:sp>
      <p:pic>
        <p:nvPicPr>
          <p:cNvPr id="4" name="Picture 3" descr="A graph of a pool area&#10;&#10;Description automatically generated">
            <a:extLst>
              <a:ext uri="{FF2B5EF4-FFF2-40B4-BE49-F238E27FC236}">
                <a16:creationId xmlns:a16="http://schemas.microsoft.com/office/drawing/2014/main" id="{C4031CA8-FB84-8ADD-E3EF-EE1B5901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16" y="2444562"/>
            <a:ext cx="5678021" cy="4041963"/>
          </a:xfrm>
          <a:prstGeom prst="rect">
            <a:avLst/>
          </a:prstGeom>
        </p:spPr>
      </p:pic>
      <p:pic>
        <p:nvPicPr>
          <p:cNvPr id="6" name="Graphic 5" descr="A calculator">
            <a:extLst>
              <a:ext uri="{FF2B5EF4-FFF2-40B4-BE49-F238E27FC236}">
                <a16:creationId xmlns:a16="http://schemas.microsoft.com/office/drawing/2014/main" id="{12269E4F-DC47-12DE-FB24-1EC5223D9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828F968A-D025-7C75-DA2B-DDE456F86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  <p:pic>
        <p:nvPicPr>
          <p:cNvPr id="10" name="Graphic 9" descr="House with solid fill">
            <a:extLst>
              <a:ext uri="{FF2B5EF4-FFF2-40B4-BE49-F238E27FC236}">
                <a16:creationId xmlns:a16="http://schemas.microsoft.com/office/drawing/2014/main" id="{641EE5EA-3498-67AD-8549-D58BDDC6AE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2241"/>
            <a:ext cx="2236693" cy="2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29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A3FA-7002-4D99-818B-63A3C565F5B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b="1">
                <a:solidFill>
                  <a:srgbClr val="F7925C"/>
                </a:solidFill>
              </a:rPr>
              <a:t>02 : Housing 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A7C83-4A72-6AC0-9190-FB30E8983CF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Exploratory Data Analysis : 2D Visualization</a:t>
            </a:r>
          </a:p>
          <a:p>
            <a:pPr marL="5715000" indent="0">
              <a:buNone/>
            </a:pPr>
            <a:endParaRPr lang="en-US"/>
          </a:p>
          <a:p>
            <a:pPr marL="5715000" indent="0">
              <a:buNone/>
            </a:pPr>
            <a:r>
              <a:rPr lang="en-US" sz="1800" dirty="0"/>
              <a:t>Analisa :</a:t>
            </a:r>
          </a:p>
          <a:p>
            <a:pPr marL="5715000" lvl="1" indent="0">
              <a:buNone/>
            </a:pPr>
            <a:r>
              <a:rPr lang="en-US" sz="1600" dirty="0"/>
              <a:t>Scatterplot 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mengindikasikan</a:t>
            </a:r>
            <a:r>
              <a:rPr lang="en-US" sz="1600" dirty="0"/>
              <a:t> </a:t>
            </a:r>
            <a:r>
              <a:rPr lang="en-US" sz="1600" dirty="0" err="1"/>
              <a:t>korelasi</a:t>
            </a:r>
            <a:r>
              <a:rPr lang="en-US" sz="1600" dirty="0"/>
              <a:t> </a:t>
            </a:r>
            <a:r>
              <a:rPr lang="en-US" sz="1600" dirty="0" err="1"/>
              <a:t>positif</a:t>
            </a:r>
            <a:r>
              <a:rPr lang="en-US" sz="1600" dirty="0"/>
              <a:t> </a:t>
            </a:r>
            <a:r>
              <a:rPr lang="en-US" sz="1600" dirty="0" err="1"/>
              <a:t>antara</a:t>
            </a:r>
            <a:r>
              <a:rPr lang="en-US" sz="1600" dirty="0"/>
              <a:t> </a:t>
            </a:r>
            <a:r>
              <a:rPr lang="en-US" sz="1600" dirty="0" err="1"/>
              <a:t>variabel</a:t>
            </a:r>
            <a:r>
              <a:rPr lang="en-US" sz="1600" dirty="0"/>
              <a:t> </a:t>
            </a:r>
            <a:r>
              <a:rPr lang="en-US" sz="1600" dirty="0" err="1"/>
              <a:t>GrLivArea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 </a:t>
            </a:r>
            <a:r>
              <a:rPr lang="en-US" sz="1600" dirty="0" err="1"/>
              <a:t>SalePrice</a:t>
            </a:r>
            <a:r>
              <a:rPr lang="en-US" sz="1600" dirty="0"/>
              <a:t>. </a:t>
            </a:r>
            <a:r>
              <a:rPr lang="en-US" sz="1600" dirty="0" err="1"/>
              <a:t>Artinya</a:t>
            </a:r>
            <a:r>
              <a:rPr lang="en-US" sz="1600" dirty="0"/>
              <a:t> </a:t>
            </a:r>
            <a:r>
              <a:rPr lang="en-US" sz="1600" dirty="0" err="1"/>
              <a:t>semakin</a:t>
            </a:r>
            <a:r>
              <a:rPr lang="en-US" sz="1600" dirty="0"/>
              <a:t> </a:t>
            </a:r>
            <a:r>
              <a:rPr lang="en-US" sz="1600" dirty="0" err="1"/>
              <a:t>luas</a:t>
            </a:r>
            <a:r>
              <a:rPr lang="en-US" sz="1600" dirty="0"/>
              <a:t> area </a:t>
            </a:r>
            <a:r>
              <a:rPr lang="en-US" sz="1600" dirty="0" err="1"/>
              <a:t>bangunan</a:t>
            </a:r>
            <a:r>
              <a:rPr lang="en-US" sz="1600" dirty="0"/>
              <a:t> (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termasuk</a:t>
            </a:r>
            <a:r>
              <a:rPr lang="en-US" sz="1600" dirty="0"/>
              <a:t> basement) pada </a:t>
            </a:r>
            <a:r>
              <a:rPr lang="en-US" sz="1600" dirty="0" err="1"/>
              <a:t>sebuah</a:t>
            </a:r>
            <a:r>
              <a:rPr lang="en-US" sz="1600" dirty="0"/>
              <a:t> </a:t>
            </a:r>
            <a:r>
              <a:rPr lang="en-US" sz="1600" dirty="0" err="1"/>
              <a:t>properti</a:t>
            </a:r>
            <a:r>
              <a:rPr lang="en-US" sz="1600" dirty="0"/>
              <a:t>,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cenderung</a:t>
            </a:r>
            <a:r>
              <a:rPr lang="en-US" sz="1600" dirty="0"/>
              <a:t> </a:t>
            </a:r>
            <a:r>
              <a:rPr lang="en-US" sz="1600" dirty="0" err="1"/>
              <a:t>menaikkan</a:t>
            </a:r>
            <a:r>
              <a:rPr lang="en-US" sz="1600" dirty="0"/>
              <a:t> 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harga</a:t>
            </a:r>
            <a:r>
              <a:rPr lang="en-US" sz="1600" dirty="0"/>
              <a:t> </a:t>
            </a:r>
            <a:r>
              <a:rPr lang="en-US" sz="1600" dirty="0" err="1"/>
              <a:t>properti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. </a:t>
            </a:r>
            <a:r>
              <a:rPr lang="en-US" sz="1600" dirty="0" err="1"/>
              <a:t>Namun</a:t>
            </a:r>
            <a:r>
              <a:rPr lang="en-US" sz="1600" dirty="0"/>
              <a:t> </a:t>
            </a:r>
            <a:r>
              <a:rPr lang="en-US" sz="1600" dirty="0" err="1"/>
              <a:t>terdapat</a:t>
            </a:r>
            <a:r>
              <a:rPr lang="en-US" sz="1600" dirty="0"/>
              <a:t> data </a:t>
            </a:r>
            <a:r>
              <a:rPr lang="en-US" sz="1600" dirty="0" err="1"/>
              <a:t>anomali</a:t>
            </a:r>
            <a:r>
              <a:rPr lang="en-US" sz="1600" dirty="0"/>
              <a:t> yang </a:t>
            </a:r>
            <a:r>
              <a:rPr lang="en-US" sz="1600" dirty="0" err="1"/>
              <a:t>kemungkinan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 outlier  </a:t>
            </a:r>
            <a:r>
              <a:rPr lang="en-US" sz="1600" dirty="0" err="1"/>
              <a:t>yaitu</a:t>
            </a:r>
            <a:r>
              <a:rPr lang="en-US" sz="1600" dirty="0"/>
              <a:t> </a:t>
            </a:r>
            <a:r>
              <a:rPr lang="en-US" sz="1600" dirty="0" err="1"/>
              <a:t>titik-titik</a:t>
            </a:r>
            <a:r>
              <a:rPr lang="en-US" sz="1600" dirty="0"/>
              <a:t> plot pada </a:t>
            </a:r>
            <a:r>
              <a:rPr lang="en-US" sz="1600" dirty="0" err="1"/>
              <a:t>ujung</a:t>
            </a:r>
            <a:r>
              <a:rPr lang="en-US" sz="1600" dirty="0"/>
              <a:t> </a:t>
            </a:r>
            <a:r>
              <a:rPr lang="en-US" sz="1600" dirty="0" err="1"/>
              <a:t>kanan</a:t>
            </a:r>
            <a:r>
              <a:rPr lang="en-US" sz="1600" dirty="0"/>
              <a:t> </a:t>
            </a:r>
            <a:r>
              <a:rPr lang="en-US" sz="1600" dirty="0" err="1"/>
              <a:t>grafik</a:t>
            </a:r>
            <a:r>
              <a:rPr lang="en-US" sz="1600" dirty="0"/>
              <a:t>.</a:t>
            </a:r>
          </a:p>
        </p:txBody>
      </p:sp>
      <p:pic>
        <p:nvPicPr>
          <p:cNvPr id="4" name="Picture 3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CB77788C-0153-9A76-D2CF-F8C1F3B5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21" y="2190470"/>
            <a:ext cx="5645524" cy="3978650"/>
          </a:xfrm>
          <a:prstGeom prst="rect">
            <a:avLst/>
          </a:prstGeom>
        </p:spPr>
      </p:pic>
      <p:pic>
        <p:nvPicPr>
          <p:cNvPr id="6" name="Graphic 5" descr="A calculator">
            <a:extLst>
              <a:ext uri="{FF2B5EF4-FFF2-40B4-BE49-F238E27FC236}">
                <a16:creationId xmlns:a16="http://schemas.microsoft.com/office/drawing/2014/main" id="{3906D9A3-A7F5-00FE-2086-BE86AC9A6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8E0F6077-42E5-10FA-DC74-D9A35B220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  <p:pic>
        <p:nvPicPr>
          <p:cNvPr id="10" name="Graphic 9" descr="House with solid fill">
            <a:extLst>
              <a:ext uri="{FF2B5EF4-FFF2-40B4-BE49-F238E27FC236}">
                <a16:creationId xmlns:a16="http://schemas.microsoft.com/office/drawing/2014/main" id="{D655E240-54B9-A1A9-E167-6525ADA159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2241"/>
            <a:ext cx="2236693" cy="2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54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D5D2-7021-6EC4-8595-F34262296F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b="1">
                <a:solidFill>
                  <a:srgbClr val="F7925C"/>
                </a:solidFill>
              </a:rPr>
              <a:t>02 : Housing 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9CC7-BF1D-98F3-75F0-A22274CAE89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Exploratory Data Analysis : 2D Visualization</a:t>
            </a:r>
          </a:p>
          <a:p>
            <a:pPr marL="5314950" indent="0">
              <a:buNone/>
            </a:pPr>
            <a:endParaRPr lang="en-US" sz="1800"/>
          </a:p>
          <a:p>
            <a:pPr marL="5314950" indent="0">
              <a:buNone/>
            </a:pPr>
            <a:r>
              <a:rPr lang="en-US" sz="1800" dirty="0"/>
              <a:t>Analisa:</a:t>
            </a:r>
            <a:endParaRPr lang="en-US" dirty="0"/>
          </a:p>
          <a:p>
            <a:pPr marL="5314950" indent="0">
              <a:buNone/>
            </a:pPr>
            <a:r>
              <a:rPr lang="en-US" sz="1800" dirty="0"/>
              <a:t>Scatterplot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mengindikasikan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 </a:t>
            </a:r>
            <a:r>
              <a:rPr lang="en-US" sz="1800" dirty="0" err="1"/>
              <a:t>korelasi</a:t>
            </a:r>
            <a:r>
              <a:rPr lang="en-US" sz="1800" dirty="0"/>
              <a:t> </a:t>
            </a:r>
            <a:r>
              <a:rPr lang="en-US" sz="1800" dirty="0" err="1"/>
              <a:t>positif</a:t>
            </a:r>
            <a:r>
              <a:rPr lang="en-US" sz="1800" dirty="0"/>
              <a:t> </a:t>
            </a:r>
            <a:r>
              <a:rPr lang="en-US" sz="1800" dirty="0" err="1"/>
              <a:t>antara</a:t>
            </a:r>
            <a:r>
              <a:rPr lang="en-US" sz="1800" dirty="0"/>
              <a:t> </a:t>
            </a:r>
            <a:r>
              <a:rPr lang="en-US" sz="1800" dirty="0" err="1"/>
              <a:t>variabel</a:t>
            </a:r>
            <a:r>
              <a:rPr lang="en-US" sz="1800" dirty="0"/>
              <a:t>  </a:t>
            </a:r>
            <a:r>
              <a:rPr lang="en-US" sz="1800" dirty="0" err="1"/>
              <a:t>GarageArea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SalePrice</a:t>
            </a:r>
            <a:r>
              <a:rPr lang="en-US" sz="1800" dirty="0"/>
              <a:t>. </a:t>
            </a:r>
            <a:r>
              <a:rPr lang="en-US" sz="1800" dirty="0" err="1"/>
              <a:t>Artinya</a:t>
            </a:r>
            <a:r>
              <a:rPr lang="en-US" sz="1800" dirty="0"/>
              <a:t> </a:t>
            </a:r>
            <a:r>
              <a:rPr lang="en-US" sz="1800" dirty="0" err="1"/>
              <a:t>semakin</a:t>
            </a:r>
            <a:r>
              <a:rPr lang="en-US" sz="1800" dirty="0"/>
              <a:t> </a:t>
            </a:r>
            <a:r>
              <a:rPr lang="en-US" sz="1800" dirty="0" err="1"/>
              <a:t>luas</a:t>
            </a:r>
            <a:r>
              <a:rPr lang="en-US" sz="1800" dirty="0"/>
              <a:t> area </a:t>
            </a:r>
            <a:r>
              <a:rPr lang="en-US" sz="1800" dirty="0" err="1"/>
              <a:t>garasi</a:t>
            </a:r>
            <a:r>
              <a:rPr lang="en-US" sz="1800" dirty="0"/>
              <a:t> pada </a:t>
            </a:r>
            <a:r>
              <a:rPr lang="en-US" sz="1800" dirty="0" err="1"/>
              <a:t>sebuah</a:t>
            </a:r>
            <a:r>
              <a:rPr lang="en-US" sz="1800" dirty="0"/>
              <a:t> </a:t>
            </a:r>
            <a:r>
              <a:rPr lang="en-US" sz="1800" dirty="0" err="1"/>
              <a:t>properti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cenderung</a:t>
            </a:r>
            <a:r>
              <a:rPr lang="en-US" sz="1800" dirty="0"/>
              <a:t> </a:t>
            </a:r>
            <a:r>
              <a:rPr lang="en-US" sz="1800" dirty="0" err="1"/>
              <a:t>menaikkan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 </a:t>
            </a:r>
            <a:r>
              <a:rPr lang="en-US" sz="1800" dirty="0" err="1"/>
              <a:t>harga</a:t>
            </a:r>
            <a:r>
              <a:rPr lang="en-US" sz="1800" dirty="0"/>
              <a:t>  </a:t>
            </a:r>
            <a:r>
              <a:rPr lang="en-US" sz="1800" dirty="0" err="1"/>
              <a:t>properti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  <a:r>
              <a:rPr lang="en-US" sz="1800" dirty="0" err="1"/>
              <a:t>Namun</a:t>
            </a:r>
            <a:r>
              <a:rPr lang="en-US" sz="1800" dirty="0"/>
              <a:t> </a:t>
            </a:r>
            <a:r>
              <a:rPr lang="en-US" sz="1800" dirty="0" err="1"/>
              <a:t>masih</a:t>
            </a:r>
            <a:r>
              <a:rPr lang="en-US" sz="1800" dirty="0"/>
              <a:t> </a:t>
            </a:r>
            <a:r>
              <a:rPr lang="en-US" sz="1800" dirty="0" err="1"/>
              <a:t>terdapat</a:t>
            </a:r>
            <a:r>
              <a:rPr lang="en-US" sz="1800" dirty="0"/>
              <a:t> </a:t>
            </a:r>
            <a:r>
              <a:rPr lang="en-US" sz="1800" dirty="0" err="1"/>
              <a:t>titik</a:t>
            </a:r>
            <a:r>
              <a:rPr lang="en-US" sz="1800" dirty="0"/>
              <a:t> </a:t>
            </a:r>
            <a:r>
              <a:rPr lang="en-US" sz="1800" dirty="0" err="1"/>
              <a:t>anomali</a:t>
            </a:r>
            <a:r>
              <a:rPr lang="en-US" sz="1800" dirty="0"/>
              <a:t> yang </a:t>
            </a:r>
            <a:r>
              <a:rPr lang="en-US" sz="1800" dirty="0" err="1"/>
              <a:t>kemungkinan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outlier,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titik-titik</a:t>
            </a:r>
            <a:r>
              <a:rPr lang="en-US" sz="1800" dirty="0"/>
              <a:t> plot pada </a:t>
            </a:r>
            <a:r>
              <a:rPr lang="en-US" sz="1800" dirty="0" err="1"/>
              <a:t>ujung</a:t>
            </a:r>
            <a:r>
              <a:rPr lang="en-US" sz="1800" dirty="0"/>
              <a:t> </a:t>
            </a:r>
            <a:r>
              <a:rPr lang="en-US" sz="1800" dirty="0" err="1"/>
              <a:t>kanan</a:t>
            </a:r>
            <a:r>
              <a:rPr lang="en-US" sz="1800" dirty="0"/>
              <a:t>. </a:t>
            </a:r>
            <a:r>
              <a:rPr lang="en-US" dirty="0"/>
              <a:t>  </a:t>
            </a:r>
          </a:p>
        </p:txBody>
      </p:sp>
      <p:pic>
        <p:nvPicPr>
          <p:cNvPr id="4" name="Picture 3" descr="A diagram of a garage area&#10;&#10;Description automatically generated">
            <a:extLst>
              <a:ext uri="{FF2B5EF4-FFF2-40B4-BE49-F238E27FC236}">
                <a16:creationId xmlns:a16="http://schemas.microsoft.com/office/drawing/2014/main" id="{A203BBF0-BE8C-4C65-927A-E63C1B57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57" y="2312336"/>
            <a:ext cx="5359774" cy="3723714"/>
          </a:xfrm>
          <a:prstGeom prst="rect">
            <a:avLst/>
          </a:prstGeom>
        </p:spPr>
      </p:pic>
      <p:pic>
        <p:nvPicPr>
          <p:cNvPr id="6" name="Graphic 5" descr="A calculator">
            <a:extLst>
              <a:ext uri="{FF2B5EF4-FFF2-40B4-BE49-F238E27FC236}">
                <a16:creationId xmlns:a16="http://schemas.microsoft.com/office/drawing/2014/main" id="{B106CD71-04D1-D840-F2AD-2E83705BF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1294" y="5053851"/>
            <a:ext cx="2879912" cy="2241178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5EB69164-5779-555A-2230-B008EB42D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9683" y="2433918"/>
            <a:ext cx="914400" cy="914400"/>
          </a:xfrm>
          <a:prstGeom prst="rect">
            <a:avLst/>
          </a:prstGeom>
        </p:spPr>
      </p:pic>
      <p:pic>
        <p:nvPicPr>
          <p:cNvPr id="10" name="Graphic 9" descr="House with solid fill">
            <a:extLst>
              <a:ext uri="{FF2B5EF4-FFF2-40B4-BE49-F238E27FC236}">
                <a16:creationId xmlns:a16="http://schemas.microsoft.com/office/drawing/2014/main" id="{FAD7BF78-110A-2C7B-C97F-083D698E6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389" y="2241"/>
            <a:ext cx="2236693" cy="229272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6C7C047-D95C-1894-7E27-601002C9F287}"/>
              </a:ext>
            </a:extLst>
          </p:cNvPr>
          <p:cNvSpPr/>
          <p:nvPr/>
        </p:nvSpPr>
        <p:spPr>
          <a:xfrm>
            <a:off x="9611845" y="6409764"/>
            <a:ext cx="1736911" cy="350183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GitHub</a:t>
            </a:r>
            <a:endParaRPr lang="en-US">
              <a:solidFill>
                <a:schemeClr val="bg1">
                  <a:lumMod val="95000"/>
                </a:schemeClr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361511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BA6-9CC2-4E67-7B9A-8CA85A45314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8E0CA">
              <a:alpha val="81000"/>
            </a:srgbClr>
          </a:solidFill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03 : Machine 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61B44-8F56-C7C7-47FE-BD1BD377DDE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D9D3BD">
              <a:alpha val="18000"/>
            </a:srgbClr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Overview and Background</a:t>
            </a:r>
          </a:p>
          <a:p>
            <a:pPr marL="0" indent="0" algn="just">
              <a:buNone/>
            </a:pPr>
            <a:r>
              <a:rPr lang="en-US" sz="2400" dirty="0"/>
              <a:t> Komputer </a:t>
            </a:r>
            <a:r>
              <a:rPr lang="en-US" sz="2400" dirty="0" err="1"/>
              <a:t>adalah</a:t>
            </a:r>
            <a:r>
              <a:rPr lang="en-US" sz="2400" dirty="0"/>
              <a:t> 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keras</a:t>
            </a:r>
            <a:r>
              <a:rPr lang="en-US" sz="2400" dirty="0"/>
              <a:t> yang sangat </a:t>
            </a:r>
            <a:r>
              <a:rPr lang="en-US" sz="2400" dirty="0" err="1"/>
              <a:t>penting</a:t>
            </a:r>
            <a:r>
              <a:rPr lang="en-US" sz="2400" dirty="0"/>
              <a:t> 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menunjang</a:t>
            </a:r>
            <a:r>
              <a:rPr lang="en-US" sz="2400" dirty="0"/>
              <a:t> </a:t>
            </a:r>
            <a:r>
              <a:rPr lang="en-US" sz="2400" dirty="0" err="1"/>
              <a:t>efisiensi</a:t>
            </a:r>
            <a:r>
              <a:rPr lang="en-US" sz="2400" dirty="0"/>
              <a:t> </a:t>
            </a:r>
            <a:r>
              <a:rPr lang="en-US" sz="2400" dirty="0" err="1"/>
              <a:t>suatu</a:t>
            </a:r>
            <a:r>
              <a:rPr lang="en-US" sz="2400" dirty="0"/>
              <a:t> </a:t>
            </a:r>
            <a:r>
              <a:rPr lang="en-US" sz="2400" dirty="0" err="1"/>
              <a:t>pekerjaan</a:t>
            </a:r>
            <a:r>
              <a:rPr lang="en-US" sz="2400" dirty="0"/>
              <a:t> </a:t>
            </a:r>
            <a:r>
              <a:rPr lang="en-US" sz="2400" dirty="0" err="1"/>
              <a:t>khususnya</a:t>
            </a:r>
            <a:r>
              <a:rPr lang="en-US" sz="2400" dirty="0"/>
              <a:t> di era digital </a:t>
            </a:r>
            <a:r>
              <a:rPr lang="en-US" sz="2400" dirty="0" err="1"/>
              <a:t>saat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. </a:t>
            </a:r>
            <a:r>
              <a:rPr lang="en-US" sz="2400" dirty="0" err="1"/>
              <a:t>Hampir</a:t>
            </a:r>
            <a:r>
              <a:rPr lang="en-US" sz="2400" dirty="0"/>
              <a:t> </a:t>
            </a:r>
            <a:r>
              <a:rPr lang="en-US" sz="2400" dirty="0" err="1"/>
              <a:t>semua</a:t>
            </a:r>
            <a:r>
              <a:rPr lang="en-US" sz="2400" dirty="0"/>
              <a:t> </a:t>
            </a:r>
            <a:r>
              <a:rPr lang="en-US" sz="2400" dirty="0" err="1"/>
              <a:t>bidang</a:t>
            </a:r>
            <a:r>
              <a:rPr lang="en-US" sz="2400" dirty="0"/>
              <a:t> </a:t>
            </a:r>
            <a:r>
              <a:rPr lang="en-US" sz="2400" dirty="0" err="1"/>
              <a:t>kegiatan</a:t>
            </a:r>
            <a:r>
              <a:rPr lang="en-US" sz="2400" dirty="0"/>
              <a:t> </a:t>
            </a:r>
            <a:r>
              <a:rPr lang="en-US" sz="2400" dirty="0" err="1"/>
              <a:t>menerapkan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komputasi</a:t>
            </a:r>
            <a:r>
              <a:rPr lang="en-US" sz="2400" dirty="0"/>
              <a:t> pada proses </a:t>
            </a:r>
            <a:r>
              <a:rPr lang="en-US" sz="2400" dirty="0" err="1"/>
              <a:t>pengolahan</a:t>
            </a:r>
            <a:r>
              <a:rPr lang="en-US" sz="2400" dirty="0"/>
              <a:t> </a:t>
            </a:r>
            <a:r>
              <a:rPr lang="en-US" sz="2400" dirty="0" err="1"/>
              <a:t>datanya</a:t>
            </a:r>
            <a:r>
              <a:rPr lang="en-US" sz="2400" dirty="0"/>
              <a:t>. </a:t>
            </a:r>
            <a:r>
              <a:rPr lang="en-US" sz="2400" dirty="0" err="1"/>
              <a:t>Namun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 </a:t>
            </a:r>
            <a:r>
              <a:rPr lang="en-US" sz="2400" dirty="0" err="1"/>
              <a:t>cenderung</a:t>
            </a:r>
            <a:r>
              <a:rPr lang="en-US" sz="2400" dirty="0"/>
              <a:t> </a:t>
            </a:r>
            <a:r>
              <a:rPr lang="en-US" sz="2400" dirty="0" err="1"/>
              <a:t>membutuhkan</a:t>
            </a:r>
            <a:r>
              <a:rPr lang="en-US" sz="2400" dirty="0"/>
              <a:t> </a:t>
            </a:r>
            <a:r>
              <a:rPr lang="en-US" sz="2400" dirty="0" err="1"/>
              <a:t>ruang</a:t>
            </a:r>
            <a:r>
              <a:rPr lang="en-US" sz="2400" dirty="0"/>
              <a:t> </a:t>
            </a:r>
            <a:r>
              <a:rPr lang="en-US" sz="2400" dirty="0" err="1"/>
              <a:t>cukup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proses </a:t>
            </a:r>
            <a:r>
              <a:rPr lang="en-US" sz="2400" dirty="0" err="1"/>
              <a:t>instalasinya</a:t>
            </a:r>
            <a:r>
              <a:rPr lang="en-US" sz="2400" dirty="0"/>
              <a:t>. Maka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diciptakannya</a:t>
            </a:r>
            <a:r>
              <a:rPr lang="en-US" sz="2400" dirty="0"/>
              <a:t> Laptop,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keras</a:t>
            </a:r>
            <a:r>
              <a:rPr lang="en-US" sz="2400" dirty="0"/>
              <a:t> </a:t>
            </a:r>
            <a:r>
              <a:rPr lang="en-US" sz="2400" dirty="0" err="1"/>
              <a:t>komputasi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portabel</a:t>
            </a:r>
            <a:r>
              <a:rPr lang="en-US" sz="2400" dirty="0"/>
              <a:t>, </a:t>
            </a:r>
            <a:r>
              <a:rPr lang="en-US" sz="2400" dirty="0" err="1"/>
              <a:t>membuat</a:t>
            </a:r>
            <a:r>
              <a:rPr lang="en-US" sz="2400" dirty="0"/>
              <a:t> proses </a:t>
            </a:r>
            <a:r>
              <a:rPr lang="en-US" sz="2400" dirty="0" err="1"/>
              <a:t>komputasi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cepat</a:t>
            </a:r>
            <a:r>
              <a:rPr lang="en-US" sz="2400" dirty="0"/>
              <a:t> dan </a:t>
            </a:r>
            <a:r>
              <a:rPr lang="en-US" sz="2400" dirty="0" err="1"/>
              <a:t>ringkas</a:t>
            </a:r>
            <a:r>
              <a:rPr lang="en-US" sz="2400" dirty="0"/>
              <a:t>. Seiring </a:t>
            </a:r>
            <a:r>
              <a:rPr lang="en-US" sz="2400" dirty="0" err="1"/>
              <a:t>bertambahnya</a:t>
            </a:r>
            <a:r>
              <a:rPr lang="en-US" sz="2400" dirty="0"/>
              <a:t> </a:t>
            </a:r>
            <a:r>
              <a:rPr lang="en-US" sz="2400" dirty="0" err="1"/>
              <a:t>dimensi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,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faktor</a:t>
            </a:r>
            <a:r>
              <a:rPr lang="en-US" sz="2400" dirty="0"/>
              <a:t> yang </a:t>
            </a:r>
            <a:r>
              <a:rPr lang="en-US" sz="2400" dirty="0" err="1"/>
              <a:t>menstimulasi</a:t>
            </a:r>
            <a:r>
              <a:rPr lang="en-US" sz="2400" dirty="0"/>
              <a:t> </a:t>
            </a:r>
            <a:r>
              <a:rPr lang="en-US" sz="2400" dirty="0" err="1"/>
              <a:t>produsen</a:t>
            </a:r>
            <a:r>
              <a:rPr lang="en-US" sz="2400" dirty="0"/>
              <a:t> Laptop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menciptakan</a:t>
            </a:r>
            <a:r>
              <a:rPr lang="en-US" sz="2400" dirty="0"/>
              <a:t> range </a:t>
            </a:r>
            <a:r>
              <a:rPr lang="en-US" sz="2400" dirty="0" err="1"/>
              <a:t>produk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spesifikasi</a:t>
            </a:r>
            <a:r>
              <a:rPr lang="en-US" sz="2400" dirty="0"/>
              <a:t> low-performance </a:t>
            </a:r>
            <a:r>
              <a:rPr lang="en-US" sz="2400" dirty="0" err="1"/>
              <a:t>hingga</a:t>
            </a:r>
            <a:r>
              <a:rPr lang="en-US" sz="2400" dirty="0"/>
              <a:t> high-performance. </a:t>
            </a:r>
            <a:r>
              <a:rPr lang="en-US" sz="2400" dirty="0" err="1"/>
              <a:t>Spesifikasi</a:t>
            </a:r>
            <a:r>
              <a:rPr lang="en-US" sz="2400" dirty="0"/>
              <a:t> yang </a:t>
            </a:r>
            <a:r>
              <a:rPr lang="en-US" sz="2400" dirty="0" err="1"/>
              <a:t>dimaksud</a:t>
            </a:r>
            <a:r>
              <a:rPr lang="en-US" sz="2400" dirty="0"/>
              <a:t> </a:t>
            </a:r>
            <a:r>
              <a:rPr lang="en-US" sz="2400" dirty="0" err="1"/>
              <a:t>adalah</a:t>
            </a:r>
            <a:r>
              <a:rPr lang="en-US" sz="2400" dirty="0"/>
              <a:t> </a:t>
            </a:r>
            <a:r>
              <a:rPr lang="en-US" sz="2400" dirty="0" err="1"/>
              <a:t>varibel-variabel</a:t>
            </a:r>
            <a:r>
              <a:rPr lang="en-US" sz="2400" dirty="0"/>
              <a:t> </a:t>
            </a:r>
            <a:r>
              <a:rPr lang="en-US" sz="2400" dirty="0" err="1"/>
              <a:t>penunjang</a:t>
            </a:r>
            <a:r>
              <a:rPr lang="en-US" sz="2400" dirty="0"/>
              <a:t> performance yang pada </a:t>
            </a:r>
            <a:r>
              <a:rPr lang="en-US" sz="2400" dirty="0" err="1"/>
              <a:t>akhirnya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mempengaruhi</a:t>
            </a:r>
            <a:r>
              <a:rPr lang="en-US" sz="2400" dirty="0"/>
              <a:t> </a:t>
            </a:r>
            <a:r>
              <a:rPr lang="en-US" sz="2400" dirty="0" err="1"/>
              <a:t>harga</a:t>
            </a:r>
            <a:r>
              <a:rPr lang="en-US" sz="2400" dirty="0"/>
              <a:t> Laptop </a:t>
            </a:r>
            <a:r>
              <a:rPr lang="en-US" sz="2400" dirty="0" err="1"/>
              <a:t>tersebut</a:t>
            </a:r>
            <a:r>
              <a:rPr lang="en-US" sz="2400" dirty="0"/>
              <a:t>. Pada project </a:t>
            </a:r>
            <a:r>
              <a:rPr lang="en-US" sz="2400" dirty="0" err="1"/>
              <a:t>ini</a:t>
            </a:r>
            <a:r>
              <a:rPr lang="en-US" sz="2400" dirty="0"/>
              <a:t> </a:t>
            </a:r>
            <a:r>
              <a:rPr lang="en-US" sz="2400" dirty="0" err="1"/>
              <a:t>akan</a:t>
            </a:r>
            <a:r>
              <a:rPr lang="en-US" sz="2400" dirty="0"/>
              <a:t> 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analisa</a:t>
            </a:r>
            <a:r>
              <a:rPr lang="en-US" sz="2400" dirty="0"/>
              <a:t> pada </a:t>
            </a:r>
            <a:r>
              <a:rPr lang="en-US" sz="2400" dirty="0" err="1"/>
              <a:t>sebuah</a:t>
            </a:r>
            <a:r>
              <a:rPr lang="en-US" sz="2400" dirty="0"/>
              <a:t> dataset yang </a:t>
            </a:r>
            <a:r>
              <a:rPr lang="en-US" sz="2400" dirty="0" err="1"/>
              <a:t>menyimpan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hubungan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independen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harga</a:t>
            </a:r>
            <a:r>
              <a:rPr lang="en-US" sz="2400" dirty="0"/>
              <a:t> Laptop. Alur </a:t>
            </a:r>
            <a:r>
              <a:rPr lang="en-US" sz="2400" dirty="0" err="1"/>
              <a:t>pengerjaan</a:t>
            </a:r>
            <a:r>
              <a:rPr lang="en-US" sz="2400" dirty="0"/>
              <a:t> project </a:t>
            </a:r>
            <a:r>
              <a:rPr lang="en-US" sz="2400" dirty="0" err="1"/>
              <a:t>dimulai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 </a:t>
            </a:r>
            <a:r>
              <a:rPr lang="en-US" sz="2400" dirty="0" err="1"/>
              <a:t>memahami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r>
              <a:rPr lang="en-US" sz="2400" dirty="0"/>
              <a:t>, </a:t>
            </a:r>
            <a:r>
              <a:rPr lang="en-US" sz="2400" dirty="0" err="1"/>
              <a:t>memahami</a:t>
            </a:r>
            <a:r>
              <a:rPr lang="en-US" sz="2400" dirty="0"/>
              <a:t> data, </a:t>
            </a:r>
            <a:r>
              <a:rPr lang="en-US" sz="2400" dirty="0" err="1"/>
              <a:t>eksplorasi</a:t>
            </a:r>
            <a:r>
              <a:rPr lang="en-US" sz="2400" dirty="0"/>
              <a:t> data </a:t>
            </a:r>
            <a:r>
              <a:rPr lang="en-US" sz="2400" dirty="0" err="1"/>
              <a:t>analisis</a:t>
            </a:r>
            <a:r>
              <a:rPr lang="en-US" sz="2400" dirty="0"/>
              <a:t>, feature engineering </a:t>
            </a:r>
            <a:r>
              <a:rPr lang="en-US" sz="2400" dirty="0" err="1"/>
              <a:t>hingga</a:t>
            </a:r>
            <a:r>
              <a:rPr lang="en-US" sz="2400" dirty="0"/>
              <a:t> </a:t>
            </a:r>
            <a:r>
              <a:rPr lang="en-US" sz="2400" dirty="0" err="1"/>
              <a:t>menggunakan</a:t>
            </a:r>
            <a:r>
              <a:rPr lang="en-US" sz="2400" dirty="0"/>
              <a:t> 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regresi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menerapkan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 </a:t>
            </a:r>
            <a:r>
              <a:rPr lang="en-US" sz="2400" dirty="0" err="1"/>
              <a:t>algoritma</a:t>
            </a:r>
            <a:r>
              <a:rPr lang="en-US" sz="2400" dirty="0"/>
              <a:t> Machine Learning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mengoptimalkan</a:t>
            </a:r>
            <a:r>
              <a:rPr lang="en-US" sz="2400" dirty="0"/>
              <a:t> model </a:t>
            </a:r>
            <a:r>
              <a:rPr lang="en-US" sz="2400" dirty="0" err="1"/>
              <a:t>terbaik</a:t>
            </a:r>
            <a:r>
              <a:rPr lang="en-US" sz="2400" dirty="0"/>
              <a:t> </a:t>
            </a:r>
            <a:r>
              <a:rPr lang="en-US" sz="2400" dirty="0" err="1"/>
              <a:t>untuk</a:t>
            </a:r>
            <a:r>
              <a:rPr lang="en-US" sz="2400" dirty="0"/>
              <a:t> </a:t>
            </a:r>
            <a:r>
              <a:rPr lang="en-US" sz="2400" dirty="0" err="1"/>
              <a:t>menghasilkan</a:t>
            </a:r>
            <a:r>
              <a:rPr lang="en-US" sz="2400" dirty="0"/>
              <a:t> </a:t>
            </a:r>
            <a:r>
              <a:rPr lang="en-US" sz="2400" dirty="0" err="1"/>
              <a:t>akurasi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 </a:t>
            </a:r>
            <a:r>
              <a:rPr lang="en-US" sz="2400" dirty="0" err="1"/>
              <a:t>prediksi</a:t>
            </a:r>
            <a:r>
              <a:rPr lang="en-US" sz="2400" dirty="0"/>
              <a:t> </a:t>
            </a:r>
            <a:r>
              <a:rPr lang="en-US" sz="2400" dirty="0" err="1"/>
              <a:t>terbaik</a:t>
            </a:r>
            <a:r>
              <a:rPr lang="en-US" sz="2400" dirty="0"/>
              <a:t>.  </a:t>
            </a:r>
          </a:p>
        </p:txBody>
      </p:sp>
      <p:pic>
        <p:nvPicPr>
          <p:cNvPr id="4" name="Graphic 3" descr="Upward trend with solid fill">
            <a:extLst>
              <a:ext uri="{FF2B5EF4-FFF2-40B4-BE49-F238E27FC236}">
                <a16:creationId xmlns:a16="http://schemas.microsoft.com/office/drawing/2014/main" id="{E585C371-C4AB-62C2-88E9-263ABF554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1" y="5504330"/>
            <a:ext cx="835960" cy="1340224"/>
          </a:xfrm>
          <a:prstGeom prst="rect">
            <a:avLst/>
          </a:prstGeom>
        </p:spPr>
      </p:pic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219EB81A-E9D3-92C7-2E07-C6C68E937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8388" y="-8965"/>
            <a:ext cx="2001368" cy="1732429"/>
          </a:xfrm>
          <a:prstGeom prst="rect">
            <a:avLst/>
          </a:prstGeom>
        </p:spPr>
      </p:pic>
      <p:pic>
        <p:nvPicPr>
          <p:cNvPr id="8" name="Graphic 7" descr="Mathematics with solid fill">
            <a:extLst>
              <a:ext uri="{FF2B5EF4-FFF2-40B4-BE49-F238E27FC236}">
                <a16:creationId xmlns:a16="http://schemas.microsoft.com/office/drawing/2014/main" id="{BCF250EA-E626-AB1E-70D4-AF38AF291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8385" y="5732253"/>
            <a:ext cx="1130060" cy="1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53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BD9A2-89C5-BB4B-98B2-56918E8099E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8E0CA"/>
          </a:solidFill>
        </p:spPr>
        <p:txBody>
          <a:bodyPr/>
          <a:lstStyle/>
          <a:p>
            <a:r>
              <a:rPr lang="en-US" b="1">
                <a:solidFill>
                  <a:srgbClr val="45B0E1"/>
                </a:solidFill>
              </a:rPr>
              <a:t>03 :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1428-E86D-4B04-C1B6-003ED3D6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16"/>
            <a:ext cx="10515600" cy="4797035"/>
          </a:xfrm>
          <a:solidFill>
            <a:srgbClr val="FFFDE8">
              <a:alpha val="18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Methodology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Note : </a:t>
            </a:r>
            <a:r>
              <a:rPr lang="en-US" sz="1800" err="1"/>
              <a:t>Regresi</a:t>
            </a:r>
            <a:r>
              <a:rPr lang="en-US" sz="1800"/>
              <a:t> </a:t>
            </a:r>
            <a:r>
              <a:rPr lang="en-US" sz="1800" err="1"/>
              <a:t>dilakukan</a:t>
            </a:r>
            <a:r>
              <a:rPr lang="en-US" sz="1800"/>
              <a:t> </a:t>
            </a:r>
            <a:r>
              <a:rPr lang="en-US" sz="1800" err="1"/>
              <a:t>dengan</a:t>
            </a:r>
            <a:r>
              <a:rPr lang="en-US" sz="1800"/>
              <a:t> </a:t>
            </a:r>
            <a:r>
              <a:rPr lang="en-US" sz="1800" err="1"/>
              <a:t>menerapkan</a:t>
            </a:r>
            <a:r>
              <a:rPr lang="en-US" sz="1800"/>
              <a:t> </a:t>
            </a:r>
            <a:r>
              <a:rPr lang="en-US" sz="1800" err="1"/>
              <a:t>beberapa</a:t>
            </a:r>
            <a:r>
              <a:rPr lang="en-US" sz="1800"/>
              <a:t> model </a:t>
            </a:r>
            <a:r>
              <a:rPr lang="en-US" sz="1800" err="1"/>
              <a:t>algoritma</a:t>
            </a:r>
            <a:r>
              <a:rPr lang="en-US" sz="1800"/>
              <a:t> machine learning </a:t>
            </a:r>
            <a:r>
              <a:rPr lang="en-US" sz="1800" err="1"/>
              <a:t>seperti</a:t>
            </a:r>
            <a:r>
              <a:rPr lang="en-US" sz="1800"/>
              <a:t>: Random Forest, Lasso, SVR , SGD, Gaussian, </a:t>
            </a:r>
            <a:r>
              <a:rPr lang="en-US" sz="1800" err="1"/>
              <a:t>Decission</a:t>
            </a:r>
            <a:r>
              <a:rPr lang="en-US" sz="1800"/>
              <a:t> Tree, K Neighbors dan Ridge Regression. </a:t>
            </a:r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E35729-9333-3220-4ECB-AA3DB788FB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538337"/>
              </p:ext>
            </p:extLst>
          </p:nvPr>
        </p:nvGraphicFramePr>
        <p:xfrm>
          <a:off x="1467971" y="2418229"/>
          <a:ext cx="8897470" cy="2974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Graphic 21" descr="Upward trend with solid fill">
            <a:extLst>
              <a:ext uri="{FF2B5EF4-FFF2-40B4-BE49-F238E27FC236}">
                <a16:creationId xmlns:a16="http://schemas.microsoft.com/office/drawing/2014/main" id="{142659CD-D83D-5296-0BF9-814AA45DBF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1" y="5504330"/>
            <a:ext cx="936813" cy="1340224"/>
          </a:xfrm>
          <a:prstGeom prst="rect">
            <a:avLst/>
          </a:prstGeom>
        </p:spPr>
      </p:pic>
      <p:pic>
        <p:nvPicPr>
          <p:cNvPr id="24" name="Graphic 23" descr="Gears with solid fill">
            <a:extLst>
              <a:ext uri="{FF2B5EF4-FFF2-40B4-BE49-F238E27FC236}">
                <a16:creationId xmlns:a16="http://schemas.microsoft.com/office/drawing/2014/main" id="{1F94BD6D-D819-9AE6-B01E-CBA5EDEF6D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88388" y="-8965"/>
            <a:ext cx="2001368" cy="1732429"/>
          </a:xfrm>
          <a:prstGeom prst="rect">
            <a:avLst/>
          </a:prstGeom>
        </p:spPr>
      </p:pic>
      <p:pic>
        <p:nvPicPr>
          <p:cNvPr id="26" name="Graphic 25" descr="Mathematics with solid fill">
            <a:extLst>
              <a:ext uri="{FF2B5EF4-FFF2-40B4-BE49-F238E27FC236}">
                <a16:creationId xmlns:a16="http://schemas.microsoft.com/office/drawing/2014/main" id="{B1C6EABF-B528-8431-F0F2-D3C56D81FF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28385" y="5732253"/>
            <a:ext cx="1130060" cy="1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3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E111-2F70-3173-D14E-4445349546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8E0CA"/>
          </a:solidFill>
        </p:spPr>
        <p:txBody>
          <a:bodyPr/>
          <a:lstStyle/>
          <a:p>
            <a:r>
              <a:rPr lang="en-US" b="1">
                <a:solidFill>
                  <a:srgbClr val="45B0E1"/>
                </a:solidFill>
              </a:rPr>
              <a:t>03 : Machine Learning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596A2-328B-5A30-8E99-DF55F9E74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37"/>
            <a:ext cx="10515600" cy="5034896"/>
          </a:xfrm>
          <a:solidFill>
            <a:srgbClr val="EDECDF">
              <a:alpha val="24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Methodology : Data Understanding</a:t>
            </a:r>
          </a:p>
          <a:p>
            <a:pPr marL="5600700" indent="0">
              <a:buNone/>
            </a:pPr>
            <a:endParaRPr lang="en-US"/>
          </a:p>
          <a:p>
            <a:pPr marL="5600700" indent="0">
              <a:buNone/>
            </a:pPr>
            <a:endParaRPr lang="en-US"/>
          </a:p>
          <a:p>
            <a:pPr marL="5600700" indent="0">
              <a:buNone/>
            </a:pPr>
            <a:endParaRPr lang="en-US"/>
          </a:p>
          <a:p>
            <a:pPr marL="5600700" indent="0">
              <a:buNone/>
            </a:pPr>
            <a:endParaRPr lang="en-US"/>
          </a:p>
          <a:p>
            <a:pPr marL="5600700" indent="0">
              <a:buNone/>
            </a:pPr>
            <a:endParaRPr lang="en-US"/>
          </a:p>
          <a:p>
            <a:pPr marL="5600700" indent="0">
              <a:buNone/>
            </a:pPr>
            <a:endParaRPr lang="en-US"/>
          </a:p>
          <a:p>
            <a:pPr marL="5600700" indent="0">
              <a:buNone/>
            </a:pPr>
            <a:r>
              <a:rPr lang="en-US" sz="1800"/>
              <a:t>Note : </a:t>
            </a:r>
          </a:p>
          <a:p>
            <a:pPr marL="5600700" indent="0">
              <a:buNone/>
            </a:pPr>
            <a:r>
              <a:rPr lang="en-US" sz="1800"/>
              <a:t>Dataset </a:t>
            </a:r>
            <a:r>
              <a:rPr lang="en-US" sz="1800" err="1"/>
              <a:t>memiliki</a:t>
            </a:r>
            <a:r>
              <a:rPr lang="en-US" sz="1800"/>
              <a:t> </a:t>
            </a:r>
            <a:r>
              <a:rPr lang="en-US" sz="1800" err="1"/>
              <a:t>multivariabel</a:t>
            </a:r>
            <a:r>
              <a:rPr lang="en-US" sz="1800"/>
              <a:t> yang </a:t>
            </a:r>
            <a:r>
              <a:rPr lang="en-US" sz="1800" err="1"/>
              <a:t>terdiri</a:t>
            </a:r>
            <a:r>
              <a:rPr lang="en-US" sz="1800"/>
              <a:t> </a:t>
            </a:r>
            <a:r>
              <a:rPr lang="en-US" sz="1800" err="1"/>
              <a:t>dari</a:t>
            </a:r>
            <a:r>
              <a:rPr lang="en-US" sz="1800"/>
              <a:t> data numerik dan </a:t>
            </a:r>
            <a:r>
              <a:rPr lang="en-US" sz="1800" err="1"/>
              <a:t>kategorikal</a:t>
            </a:r>
            <a:r>
              <a:rPr lang="en-US" sz="1800"/>
              <a:t>. 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6F0DA1-F8E7-F3FB-39DA-BE70EEC94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073416"/>
              </p:ext>
            </p:extLst>
          </p:nvPr>
        </p:nvGraphicFramePr>
        <p:xfrm>
          <a:off x="958327" y="1910200"/>
          <a:ext cx="547917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392">
                  <a:extLst>
                    <a:ext uri="{9D8B030D-6E8A-4147-A177-3AD203B41FA5}">
                      <a16:colId xmlns:a16="http://schemas.microsoft.com/office/drawing/2014/main" val="4249153122"/>
                    </a:ext>
                  </a:extLst>
                </a:gridCol>
                <a:gridCol w="1826392">
                  <a:extLst>
                    <a:ext uri="{9D8B030D-6E8A-4147-A177-3AD203B41FA5}">
                      <a16:colId xmlns:a16="http://schemas.microsoft.com/office/drawing/2014/main" val="1425115424"/>
                    </a:ext>
                  </a:extLst>
                </a:gridCol>
                <a:gridCol w="1826392">
                  <a:extLst>
                    <a:ext uri="{9D8B030D-6E8A-4147-A177-3AD203B41FA5}">
                      <a16:colId xmlns:a16="http://schemas.microsoft.com/office/drawing/2014/main" val="1377047694"/>
                    </a:ext>
                  </a:extLst>
                </a:gridCol>
              </a:tblGrid>
              <a:tr h="314009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Variable Name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677505"/>
                  </a:ext>
                </a:extLst>
              </a:tr>
              <a:tr h="314009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391046"/>
                  </a:ext>
                </a:extLst>
              </a:tr>
              <a:tr h="314009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11474"/>
                  </a:ext>
                </a:extLst>
              </a:tr>
              <a:tr h="314009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82645"/>
                  </a:ext>
                </a:extLst>
              </a:tr>
              <a:tr h="314009">
                <a:tc>
                  <a:txBody>
                    <a:bodyPr/>
                    <a:lstStyle/>
                    <a:p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0417"/>
                  </a:ext>
                </a:extLst>
              </a:tr>
              <a:tr h="314009">
                <a:tc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221361"/>
                  </a:ext>
                </a:extLst>
              </a:tr>
              <a:tr h="314009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036138"/>
                  </a:ext>
                </a:extLst>
              </a:tr>
              <a:tr h="3140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Storage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72698"/>
                  </a:ext>
                </a:extLst>
              </a:tr>
              <a:tr h="3140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159557"/>
                  </a:ext>
                </a:extLst>
              </a:tr>
              <a:tr h="3140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569496"/>
                  </a:ext>
                </a:extLst>
              </a:tr>
              <a:tr h="3140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624450"/>
                  </a:ext>
                </a:extLst>
              </a:tr>
              <a:tr h="3140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Final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272169"/>
                  </a:ext>
                </a:extLst>
              </a:tr>
            </a:tbl>
          </a:graphicData>
        </a:graphic>
      </p:graphicFrame>
      <p:pic>
        <p:nvPicPr>
          <p:cNvPr id="6" name="Graphic 5" descr="Upward trend with solid fill">
            <a:extLst>
              <a:ext uri="{FF2B5EF4-FFF2-40B4-BE49-F238E27FC236}">
                <a16:creationId xmlns:a16="http://schemas.microsoft.com/office/drawing/2014/main" id="{C68CBB78-634E-0880-469D-F04E7B563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1" y="5504330"/>
            <a:ext cx="948019" cy="1340224"/>
          </a:xfrm>
          <a:prstGeom prst="rect">
            <a:avLst/>
          </a:prstGeom>
        </p:spPr>
      </p:pic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AC66141A-419B-678F-B095-659D9590D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8388" y="-8965"/>
            <a:ext cx="2001368" cy="1732429"/>
          </a:xfrm>
          <a:prstGeom prst="rect">
            <a:avLst/>
          </a:prstGeom>
        </p:spPr>
      </p:pic>
      <p:pic>
        <p:nvPicPr>
          <p:cNvPr id="10" name="Graphic 9" descr="Mathematics with solid fill">
            <a:extLst>
              <a:ext uri="{FF2B5EF4-FFF2-40B4-BE49-F238E27FC236}">
                <a16:creationId xmlns:a16="http://schemas.microsoft.com/office/drawing/2014/main" id="{2052316D-8D77-A1AA-6AF9-C2F8EE439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8385" y="5732253"/>
            <a:ext cx="1130060" cy="1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B5CA-12EC-5CCC-34B2-8FDEC03E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3835" cy="887153"/>
          </a:xfrm>
          <a:solidFill>
            <a:srgbClr val="EDECDF"/>
          </a:solidFill>
        </p:spPr>
        <p:txBody>
          <a:bodyPr/>
          <a:lstStyle/>
          <a:p>
            <a:r>
              <a:rPr lang="en-US" b="1" dirty="0">
                <a:solidFill>
                  <a:srgbClr val="45B0E1"/>
                </a:solidFill>
              </a:rPr>
              <a:t>03 :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2652-3684-B50A-A93A-84469C5C7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776"/>
            <a:ext cx="10964449" cy="5384734"/>
          </a:xfrm>
          <a:solidFill>
            <a:srgbClr val="EDECDF">
              <a:alpha val="28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Methodology : Data Preparation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Note : Karena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variabel</a:t>
            </a:r>
            <a:r>
              <a:rPr lang="en-US" sz="1800" dirty="0"/>
              <a:t> X </a:t>
            </a:r>
            <a:r>
              <a:rPr lang="en-US" sz="1800" dirty="0" err="1"/>
              <a:t>mengandung</a:t>
            </a:r>
            <a:r>
              <a:rPr lang="en-US" sz="1800" dirty="0"/>
              <a:t> data </a:t>
            </a:r>
            <a:r>
              <a:rPr lang="en-US" sz="1800" dirty="0" err="1"/>
              <a:t>kategorikal</a:t>
            </a:r>
            <a:r>
              <a:rPr lang="en-US" sz="1800" dirty="0"/>
              <a:t>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diperlukan</a:t>
            </a:r>
            <a:r>
              <a:rPr lang="en-US" sz="1800" dirty="0"/>
              <a:t> Label Encoding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merubah</a:t>
            </a:r>
            <a:r>
              <a:rPr lang="en-US" sz="1800" dirty="0"/>
              <a:t> data string </a:t>
            </a:r>
            <a:r>
              <a:rPr lang="en-US" sz="1800" dirty="0" err="1"/>
              <a:t>menjadi</a:t>
            </a:r>
            <a:r>
              <a:rPr lang="en-US" sz="1800" dirty="0"/>
              <a:t> integer </a:t>
            </a:r>
            <a:r>
              <a:rPr lang="en-US" sz="1800" dirty="0" err="1"/>
              <a:t>sehingga</a:t>
            </a:r>
            <a:r>
              <a:rPr lang="en-US" sz="1800" dirty="0"/>
              <a:t> data 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diproses</a:t>
            </a:r>
            <a:r>
              <a:rPr lang="en-US" sz="1800" dirty="0"/>
              <a:t> oleh Machine Learning. Tabel di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mendeskripsikan</a:t>
            </a:r>
            <a:r>
              <a:rPr lang="en-US" sz="1800" dirty="0"/>
              <a:t> </a:t>
            </a:r>
            <a:r>
              <a:rPr lang="en-US" sz="1800" dirty="0" err="1"/>
              <a:t>nilai</a:t>
            </a:r>
            <a:r>
              <a:rPr lang="en-US" sz="1800" dirty="0"/>
              <a:t> Rata-rata, </a:t>
            </a:r>
            <a:r>
              <a:rPr lang="en-US" sz="1800" dirty="0" err="1"/>
              <a:t>Standar</a:t>
            </a:r>
            <a:r>
              <a:rPr lang="en-US" sz="1800" dirty="0"/>
              <a:t> </a:t>
            </a:r>
            <a:r>
              <a:rPr lang="en-US" sz="1800" dirty="0" err="1"/>
              <a:t>Deviasi</a:t>
            </a:r>
            <a:r>
              <a:rPr lang="en-US" sz="1800" dirty="0"/>
              <a:t>, Nilai Minimum, Quartile 1, Nilai Tengah, Quartile 3, dan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maksimum</a:t>
            </a:r>
            <a:r>
              <a:rPr lang="en-US" sz="1800" dirty="0"/>
              <a:t> </a:t>
            </a:r>
            <a:r>
              <a:rPr lang="en-US" sz="1800" dirty="0" err="1"/>
              <a:t>seluruh</a:t>
            </a:r>
            <a:r>
              <a:rPr lang="en-US" sz="1800" dirty="0"/>
              <a:t> </a:t>
            </a:r>
            <a:r>
              <a:rPr lang="en-US" sz="1800" dirty="0" err="1"/>
              <a:t>variabel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di encoding </a:t>
            </a:r>
            <a:r>
              <a:rPr lang="en-US" sz="1800" dirty="0" err="1"/>
              <a:t>terlebih</a:t>
            </a:r>
            <a:r>
              <a:rPr lang="en-US" sz="1800" dirty="0"/>
              <a:t> </a:t>
            </a:r>
            <a:r>
              <a:rPr lang="en-US" sz="1800" dirty="0" err="1"/>
              <a:t>dahulu</a:t>
            </a:r>
            <a:r>
              <a:rPr lang="en-US" sz="1800" dirty="0"/>
              <a:t>.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C4A95A-C1CA-ADA7-EFC7-33879A15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46" y="1812621"/>
            <a:ext cx="10982196" cy="3347581"/>
          </a:xfrm>
          <a:prstGeom prst="rect">
            <a:avLst/>
          </a:prstGeom>
        </p:spPr>
      </p:pic>
      <p:pic>
        <p:nvPicPr>
          <p:cNvPr id="6" name="Graphic 5" descr="Upward trend with solid fill">
            <a:extLst>
              <a:ext uri="{FF2B5EF4-FFF2-40B4-BE49-F238E27FC236}">
                <a16:creationId xmlns:a16="http://schemas.microsoft.com/office/drawing/2014/main" id="{D3E32E60-B4FC-43CB-89AE-7FA5B981F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1024" y="5638801"/>
            <a:ext cx="1082489" cy="1216960"/>
          </a:xfrm>
          <a:prstGeom prst="rect">
            <a:avLst/>
          </a:prstGeom>
        </p:spPr>
      </p:pic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82A4B36F-5418-C603-0411-900C95A4C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8535" y="-8965"/>
            <a:ext cx="2001368" cy="1575547"/>
          </a:xfrm>
          <a:prstGeom prst="rect">
            <a:avLst/>
          </a:prstGeom>
        </p:spPr>
      </p:pic>
      <p:pic>
        <p:nvPicPr>
          <p:cNvPr id="10" name="Graphic 9" descr="Mathematics with solid fill">
            <a:extLst>
              <a:ext uri="{FF2B5EF4-FFF2-40B4-BE49-F238E27FC236}">
                <a16:creationId xmlns:a16="http://schemas.microsoft.com/office/drawing/2014/main" id="{1F25B788-2E8C-BE01-8500-B516FD1F9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1674" y="84487"/>
            <a:ext cx="950767" cy="73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0F49A-9F18-937F-9EAA-FE62B25BB80F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Kompetensi 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C9A689-0ABA-8DD8-5918-C690B77C8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60157"/>
              </p:ext>
            </p:extLst>
          </p:nvPr>
        </p:nvGraphicFramePr>
        <p:xfrm>
          <a:off x="4502428" y="831092"/>
          <a:ext cx="7225749" cy="5195819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840204">
                  <a:extLst>
                    <a:ext uri="{9D8B030D-6E8A-4147-A177-3AD203B41FA5}">
                      <a16:colId xmlns:a16="http://schemas.microsoft.com/office/drawing/2014/main" val="1023525649"/>
                    </a:ext>
                  </a:extLst>
                </a:gridCol>
                <a:gridCol w="6385545">
                  <a:extLst>
                    <a:ext uri="{9D8B030D-6E8A-4147-A177-3AD203B41FA5}">
                      <a16:colId xmlns:a16="http://schemas.microsoft.com/office/drawing/2014/main" val="1521356171"/>
                    </a:ext>
                  </a:extLst>
                </a:gridCol>
              </a:tblGrid>
              <a:tr h="611668">
                <a:tc>
                  <a:txBody>
                    <a:bodyPr/>
                    <a:lstStyle/>
                    <a:p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marL="151237" marR="151237" marT="151237" marB="15123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cap="all" spc="150" err="1">
                          <a:solidFill>
                            <a:schemeClr val="lt1"/>
                          </a:solidFill>
                        </a:rPr>
                        <a:t>Kompetensi</a:t>
                      </a:r>
                      <a:endParaRPr lang="en-US" sz="1800" b="0" cap="all" spc="150" dirty="0" err="1">
                        <a:solidFill>
                          <a:schemeClr val="lt1"/>
                        </a:solidFill>
                      </a:endParaRPr>
                    </a:p>
                  </a:txBody>
                  <a:tcPr marL="151237" marR="151237" marT="151237" marB="15123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38332"/>
                  </a:ext>
                </a:extLst>
              </a:tr>
              <a:tr h="561256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Mampu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Data Frame 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berupa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 baris dan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kolom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805203"/>
                  </a:ext>
                </a:extLst>
              </a:tr>
              <a:tr h="779709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Mampu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melakukan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analisa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data 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menggunakan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Measure of Tendency dan Measure of Variability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47581"/>
                  </a:ext>
                </a:extLst>
              </a:tr>
              <a:tr h="561256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Mampu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melakukan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hingga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menganalisa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hasil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 uji T-Test pada Python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82938"/>
                  </a:ext>
                </a:extLst>
              </a:tr>
              <a:tr h="561256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Mampu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menerapkan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Exporatory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 Data Analysis (EDA)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314541"/>
                  </a:ext>
                </a:extLst>
              </a:tr>
              <a:tr h="561256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Mampu 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menerjemahkan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data 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menjadi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visualisasi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 data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820711"/>
                  </a:ext>
                </a:extLst>
              </a:tr>
              <a:tr h="779709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Mampu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mengimplementasikan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Machine Learning Model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menggunakan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Algoritma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Supervised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Unsupervised Learning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790164"/>
                  </a:ext>
                </a:extLst>
              </a:tr>
              <a:tr h="779709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Mampu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mengimplementasikan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 Deep Learning Model 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menggunakan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cap="none" spc="0" err="1">
                          <a:solidFill>
                            <a:schemeClr val="tx1"/>
                          </a:solidFill>
                        </a:rPr>
                        <a:t>Algoritma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 Artificial Neural Network (ANN)</a:t>
                      </a:r>
                    </a:p>
                  </a:txBody>
                  <a:tcPr marL="151237" marR="151237" marT="151237" marB="1512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546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567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2E661-F6E8-D2EA-3271-B47057153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093"/>
          </a:xfrm>
          <a:solidFill>
            <a:srgbClr val="EDECDF"/>
          </a:solidFill>
        </p:spPr>
        <p:txBody>
          <a:bodyPr/>
          <a:lstStyle/>
          <a:p>
            <a:r>
              <a:rPr lang="en-US" b="1" dirty="0">
                <a:solidFill>
                  <a:srgbClr val="45B0E1"/>
                </a:solidFill>
              </a:rPr>
              <a:t>03 :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2025-A876-3667-1A30-5EE1B327C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420"/>
            <a:ext cx="10515600" cy="4743543"/>
          </a:xfrm>
          <a:solidFill>
            <a:srgbClr val="E4E6D3">
              <a:alpha val="22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Metodology</a:t>
            </a:r>
            <a:r>
              <a:rPr lang="en-US" dirty="0"/>
              <a:t> : Exploratory Data Analysis</a:t>
            </a:r>
          </a:p>
          <a:p>
            <a:pPr marL="5143500" indent="0">
              <a:buNone/>
            </a:pPr>
            <a:endParaRPr lang="en-US" dirty="0"/>
          </a:p>
          <a:p>
            <a:pPr marL="5143500" indent="0">
              <a:buNone/>
            </a:pPr>
            <a:endParaRPr lang="en-US" dirty="0"/>
          </a:p>
          <a:p>
            <a:pPr marL="5143500" indent="0">
              <a:buNone/>
            </a:pPr>
            <a:endParaRPr lang="en-US" dirty="0"/>
          </a:p>
          <a:p>
            <a:pPr marL="5143500" indent="0">
              <a:buNone/>
            </a:pPr>
            <a:endParaRPr lang="en-US" dirty="0"/>
          </a:p>
          <a:p>
            <a:pPr marL="5143500" indent="0">
              <a:buNone/>
            </a:pPr>
            <a:endParaRPr lang="en-US" dirty="0"/>
          </a:p>
          <a:p>
            <a:pPr marL="5143500" indent="0">
              <a:buNone/>
            </a:pPr>
            <a:r>
              <a:rPr lang="en-US" sz="1800" dirty="0"/>
              <a:t>Note : </a:t>
            </a:r>
          </a:p>
          <a:p>
            <a:pPr marL="5372100" lvl="1" indent="0" algn="just">
              <a:buNone/>
            </a:pPr>
            <a:r>
              <a:rPr lang="en-US" sz="1400"/>
              <a:t>Heatmap </a:t>
            </a:r>
            <a:r>
              <a:rPr lang="en-US" sz="1400" err="1"/>
              <a:t>ini</a:t>
            </a:r>
            <a:r>
              <a:rPr lang="en-US" sz="1400" dirty="0"/>
              <a:t> </a:t>
            </a:r>
            <a:r>
              <a:rPr lang="en-US" sz="1400" err="1"/>
              <a:t>mendeskripsikan</a:t>
            </a:r>
            <a:r>
              <a:rPr lang="en-US" sz="1400" dirty="0"/>
              <a:t> </a:t>
            </a:r>
            <a:r>
              <a:rPr lang="en-US" sz="1400" err="1"/>
              <a:t>nilai</a:t>
            </a:r>
            <a:r>
              <a:rPr lang="en-US" sz="1400" dirty="0"/>
              <a:t> </a:t>
            </a:r>
            <a:r>
              <a:rPr lang="en-US" sz="1400" err="1"/>
              <a:t>korelasi</a:t>
            </a:r>
            <a:r>
              <a:rPr lang="en-US" sz="1400" dirty="0"/>
              <a:t> masing-masing variable X : (</a:t>
            </a:r>
            <a:r>
              <a:rPr lang="en-US" sz="1400" err="1"/>
              <a:t>Status,Brand,Model,CPU,RAM,Storage,Storage</a:t>
            </a:r>
            <a:r>
              <a:rPr lang="en-US" sz="1400" dirty="0"/>
              <a:t> </a:t>
            </a:r>
            <a:r>
              <a:rPr lang="en-US" sz="1400" err="1"/>
              <a:t>type,GPU,Screen,Touch</a:t>
            </a:r>
            <a:r>
              <a:rPr lang="en-US" sz="1400" dirty="0"/>
              <a:t>) </a:t>
            </a:r>
            <a:r>
              <a:rPr lang="en-US" sz="1400" err="1"/>
              <a:t>terhadap</a:t>
            </a:r>
            <a:r>
              <a:rPr lang="en-US" sz="1400" dirty="0"/>
              <a:t> </a:t>
            </a:r>
            <a:r>
              <a:rPr lang="en-US" sz="1400" err="1"/>
              <a:t>variabel</a:t>
            </a:r>
            <a:r>
              <a:rPr lang="en-US" sz="1400" dirty="0"/>
              <a:t> target y : Final Price. </a:t>
            </a:r>
            <a:r>
              <a:rPr lang="en-US" sz="1400" err="1"/>
              <a:t>Variabel-variabel</a:t>
            </a:r>
            <a:r>
              <a:rPr lang="en-US" sz="1400" dirty="0"/>
              <a:t> </a:t>
            </a:r>
            <a:r>
              <a:rPr lang="en-US" sz="1400" err="1"/>
              <a:t>inilah</a:t>
            </a:r>
            <a:r>
              <a:rPr lang="en-US" sz="1400" dirty="0"/>
              <a:t> yang </a:t>
            </a:r>
            <a:r>
              <a:rPr lang="en-US" sz="1400" err="1"/>
              <a:t>akan</a:t>
            </a:r>
            <a:r>
              <a:rPr lang="en-US" sz="1400" dirty="0"/>
              <a:t> </a:t>
            </a:r>
            <a:r>
              <a:rPr lang="en-US" sz="1400" err="1"/>
              <a:t>dimasukkan</a:t>
            </a:r>
            <a:r>
              <a:rPr lang="en-US" sz="1400" dirty="0"/>
              <a:t> </a:t>
            </a:r>
            <a:r>
              <a:rPr lang="en-US" sz="1400" err="1"/>
              <a:t>ke</a:t>
            </a:r>
            <a:r>
              <a:rPr lang="en-US" sz="1400" dirty="0"/>
              <a:t> </a:t>
            </a:r>
            <a:r>
              <a:rPr lang="en-US" sz="1400" err="1"/>
              <a:t>dalam</a:t>
            </a:r>
            <a:r>
              <a:rPr lang="en-US" sz="1400" dirty="0"/>
              <a:t> Machine Learning </a:t>
            </a:r>
            <a:r>
              <a:rPr lang="en-US" sz="1400" err="1"/>
              <a:t>untuk</a:t>
            </a:r>
            <a:r>
              <a:rPr lang="en-US" sz="1400" dirty="0"/>
              <a:t> </a:t>
            </a:r>
            <a:r>
              <a:rPr lang="en-US" sz="1400" err="1"/>
              <a:t>diprediksi</a:t>
            </a:r>
            <a:r>
              <a:rPr lang="en-US" sz="1400" dirty="0"/>
              <a:t>.</a:t>
            </a:r>
          </a:p>
          <a:p>
            <a:pPr marL="5372100" lvl="1" indent="-5143500" algn="just">
              <a:buNone/>
            </a:pPr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2659B4-9C5C-9552-E396-7562BA9A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90" y="1983721"/>
            <a:ext cx="5003427" cy="4190441"/>
          </a:xfrm>
          <a:prstGeom prst="rect">
            <a:avLst/>
          </a:prstGeom>
        </p:spPr>
      </p:pic>
      <p:pic>
        <p:nvPicPr>
          <p:cNvPr id="6" name="Graphic 5" descr="Upward trend with solid fill">
            <a:extLst>
              <a:ext uri="{FF2B5EF4-FFF2-40B4-BE49-F238E27FC236}">
                <a16:creationId xmlns:a16="http://schemas.microsoft.com/office/drawing/2014/main" id="{70333B43-4437-2C8C-BFED-446547C8B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1" y="5504330"/>
            <a:ext cx="1396254" cy="1351429"/>
          </a:xfrm>
          <a:prstGeom prst="rect">
            <a:avLst/>
          </a:prstGeom>
        </p:spPr>
      </p:pic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5FDEB12C-0971-9D95-CF69-A1D7B27CC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8388" y="-8965"/>
            <a:ext cx="1721221" cy="1732429"/>
          </a:xfrm>
          <a:prstGeom prst="rect">
            <a:avLst/>
          </a:prstGeom>
        </p:spPr>
      </p:pic>
      <p:pic>
        <p:nvPicPr>
          <p:cNvPr id="10" name="Graphic 9" descr="Mathematics with solid fill">
            <a:extLst>
              <a:ext uri="{FF2B5EF4-FFF2-40B4-BE49-F238E27FC236}">
                <a16:creationId xmlns:a16="http://schemas.microsoft.com/office/drawing/2014/main" id="{336A99CC-C657-3CFE-EFCC-B8C69E98B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53356" y="5743459"/>
            <a:ext cx="973178" cy="1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58E7-CDA4-E22B-35C7-C3E4210FF44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DECDF"/>
          </a:solidFill>
        </p:spPr>
        <p:txBody>
          <a:bodyPr/>
          <a:lstStyle/>
          <a:p>
            <a:r>
              <a:rPr lang="en-US" b="1" dirty="0">
                <a:solidFill>
                  <a:srgbClr val="45B0E1"/>
                </a:solidFill>
              </a:rPr>
              <a:t>03 :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CACDE-A11B-27B8-F9F8-3E65C05E1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655"/>
            <a:ext cx="10515600" cy="4676308"/>
          </a:xfrm>
          <a:solidFill>
            <a:srgbClr val="E4E6D3">
              <a:alpha val="22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Methodology : </a:t>
            </a:r>
            <a:r>
              <a:rPr lang="en-US" dirty="0" err="1"/>
              <a:t>Implementasi</a:t>
            </a:r>
            <a:r>
              <a:rPr lang="en-US" dirty="0"/>
              <a:t> Model Machine Learning</a:t>
            </a:r>
          </a:p>
          <a:p>
            <a:pPr marL="5600700" indent="0">
              <a:buNone/>
            </a:pPr>
            <a:r>
              <a:rPr lang="en-US" sz="1800" dirty="0"/>
              <a:t>Analisa :</a:t>
            </a:r>
          </a:p>
          <a:p>
            <a:pPr marL="5600700" indent="0">
              <a:buNone/>
            </a:pP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 </a:t>
            </a:r>
            <a:r>
              <a:rPr lang="en-US" sz="1800" dirty="0" err="1"/>
              <a:t>train_test_split</a:t>
            </a:r>
            <a:r>
              <a:rPr lang="en-US" sz="1800" dirty="0"/>
              <a:t>  data (80:20) dan </a:t>
            </a:r>
            <a:r>
              <a:rPr lang="en-US" sz="1800" dirty="0" err="1"/>
              <a:t>menerapkan</a:t>
            </a:r>
            <a:r>
              <a:rPr lang="en-US" sz="1800" dirty="0"/>
              <a:t> </a:t>
            </a:r>
            <a:r>
              <a:rPr lang="en-US" sz="1800" dirty="0" err="1"/>
              <a:t>StandardScaler</a:t>
            </a:r>
            <a:r>
              <a:rPr lang="en-US" sz="1800" dirty="0"/>
              <a:t>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</a:t>
            </a:r>
            <a:r>
              <a:rPr lang="en-US" sz="1800" dirty="0" err="1"/>
              <a:t>fungsi</a:t>
            </a:r>
            <a:r>
              <a:rPr lang="en-US" sz="1800" dirty="0"/>
              <a:t> </a:t>
            </a:r>
            <a:r>
              <a:rPr lang="en-US" sz="1800" dirty="0" err="1"/>
              <a:t>regresi</a:t>
            </a:r>
            <a:r>
              <a:rPr lang="en-US" sz="1800" dirty="0"/>
              <a:t> : </a:t>
            </a:r>
            <a:r>
              <a:rPr lang="en-US" sz="1800" dirty="0" err="1"/>
              <a:t>model_training_score</a:t>
            </a:r>
            <a:r>
              <a:rPr lang="en-US" sz="1800" dirty="0"/>
              <a:t>(model)   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menghitung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Mean Squared Error (MSE) dan Mean Absolute Error (MAE). Pada </a:t>
            </a:r>
            <a:r>
              <a:rPr lang="en-US" sz="1800" dirty="0" err="1"/>
              <a:t>tabel</a:t>
            </a:r>
            <a:r>
              <a:rPr lang="en-US" sz="1800" dirty="0"/>
              <a:t> </a:t>
            </a:r>
            <a:r>
              <a:rPr lang="en-US" sz="1800" dirty="0" err="1"/>
              <a:t>disamping</a:t>
            </a:r>
            <a:r>
              <a:rPr lang="en-US" sz="1800" dirty="0"/>
              <a:t> 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disimpulkan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model Random Forest Regressor </a:t>
            </a:r>
            <a:r>
              <a:rPr lang="en-US" sz="1800" dirty="0" err="1"/>
              <a:t>menghasilkan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MSE dan MAE </a:t>
            </a:r>
            <a:r>
              <a:rPr lang="en-US" sz="1800" dirty="0" err="1"/>
              <a:t>terbaik</a:t>
            </a:r>
            <a:r>
              <a:rPr lang="en-US" sz="1800" dirty="0"/>
              <a:t> . </a:t>
            </a:r>
            <a:r>
              <a:rPr lang="en-US" sz="1800" dirty="0" err="1"/>
              <a:t>Kriteria</a:t>
            </a:r>
            <a:r>
              <a:rPr lang="en-US" sz="1800" dirty="0"/>
              <a:t> </a:t>
            </a:r>
            <a:r>
              <a:rPr lang="en-US" sz="1800" dirty="0" err="1"/>
              <a:t>terbaik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yang paling </a:t>
            </a:r>
            <a:r>
              <a:rPr lang="en-US" sz="1800" dirty="0" err="1"/>
              <a:t>kecil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mendekati</a:t>
            </a:r>
            <a:r>
              <a:rPr lang="en-US" sz="1800" dirty="0"/>
              <a:t> 0. </a:t>
            </a:r>
            <a:r>
              <a:rPr lang="en-US" sz="1800" dirty="0" err="1"/>
              <a:t>Tahap</a:t>
            </a:r>
            <a:r>
              <a:rPr lang="en-US" sz="1800" dirty="0"/>
              <a:t> </a:t>
            </a:r>
            <a:r>
              <a:rPr lang="en-US" sz="1800" dirty="0" err="1"/>
              <a:t>selanjutnya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 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optimasi</a:t>
            </a:r>
            <a:r>
              <a:rPr lang="en-US" sz="1800" dirty="0"/>
              <a:t> model </a:t>
            </a:r>
            <a:r>
              <a:rPr lang="en-US" sz="1800" dirty="0" err="1"/>
              <a:t>terbaik</a:t>
            </a:r>
            <a:r>
              <a:rPr lang="en-US" sz="1800" dirty="0"/>
              <a:t>(Hyperparameter Tuning).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64CA8A-358C-52EB-94AB-20DB23A8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641414"/>
              </p:ext>
            </p:extLst>
          </p:nvPr>
        </p:nvGraphicFramePr>
        <p:xfrm>
          <a:off x="952500" y="2073088"/>
          <a:ext cx="5409165" cy="3762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055">
                  <a:extLst>
                    <a:ext uri="{9D8B030D-6E8A-4147-A177-3AD203B41FA5}">
                      <a16:colId xmlns:a16="http://schemas.microsoft.com/office/drawing/2014/main" val="794446147"/>
                    </a:ext>
                  </a:extLst>
                </a:gridCol>
                <a:gridCol w="1803055">
                  <a:extLst>
                    <a:ext uri="{9D8B030D-6E8A-4147-A177-3AD203B41FA5}">
                      <a16:colId xmlns:a16="http://schemas.microsoft.com/office/drawing/2014/main" val="3230874372"/>
                    </a:ext>
                  </a:extLst>
                </a:gridCol>
                <a:gridCol w="1803055">
                  <a:extLst>
                    <a:ext uri="{9D8B030D-6E8A-4147-A177-3AD203B41FA5}">
                      <a16:colId xmlns:a16="http://schemas.microsoft.com/office/drawing/2014/main" val="2235592732"/>
                    </a:ext>
                  </a:extLst>
                </a:gridCol>
              </a:tblGrid>
              <a:tr h="4180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11328"/>
                  </a:ext>
                </a:extLst>
              </a:tr>
              <a:tr h="418067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980732"/>
                  </a:ext>
                </a:extLst>
              </a:tr>
              <a:tr h="418067">
                <a:tc>
                  <a:txBody>
                    <a:bodyPr/>
                    <a:lstStyle/>
                    <a:p>
                      <a:r>
                        <a:rPr lang="en-US" dirty="0"/>
                        <a:t>Lasso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776853"/>
                  </a:ext>
                </a:extLst>
              </a:tr>
              <a:tr h="418067">
                <a:tc>
                  <a:txBody>
                    <a:bodyPr/>
                    <a:lstStyle/>
                    <a:p>
                      <a:r>
                        <a:rPr lang="en-US" dirty="0"/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45017"/>
                  </a:ext>
                </a:extLst>
              </a:tr>
              <a:tr h="418067">
                <a:tc>
                  <a:txBody>
                    <a:bodyPr/>
                    <a:lstStyle/>
                    <a:p>
                      <a:r>
                        <a:rPr lang="en-US" dirty="0"/>
                        <a:t>SGR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35265"/>
                  </a:ext>
                </a:extLst>
              </a:tr>
              <a:tr h="418067"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69926"/>
                  </a:ext>
                </a:extLst>
              </a:tr>
              <a:tr h="418067">
                <a:tc>
                  <a:txBody>
                    <a:bodyPr/>
                    <a:lstStyle/>
                    <a:p>
                      <a:r>
                        <a:rPr lang="en-US" dirty="0" err="1"/>
                        <a:t>Decission</a:t>
                      </a:r>
                      <a:r>
                        <a:rPr lang="en-US" dirty="0"/>
                        <a:t>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433060"/>
                  </a:ext>
                </a:extLst>
              </a:tr>
              <a:tr h="4180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K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0.27052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0.30882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425567"/>
                  </a:ext>
                </a:extLst>
              </a:tr>
              <a:tr h="4180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0.34070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0.39053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398951"/>
                  </a:ext>
                </a:extLst>
              </a:tr>
            </a:tbl>
          </a:graphicData>
        </a:graphic>
      </p:graphicFrame>
      <p:pic>
        <p:nvPicPr>
          <p:cNvPr id="6" name="Graphic 5" descr="Upward trend with solid fill">
            <a:extLst>
              <a:ext uri="{FF2B5EF4-FFF2-40B4-BE49-F238E27FC236}">
                <a16:creationId xmlns:a16="http://schemas.microsoft.com/office/drawing/2014/main" id="{C755DE90-2628-D3E5-5971-73E89DF2C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1" y="5504330"/>
            <a:ext cx="1620371" cy="1351429"/>
          </a:xfrm>
          <a:prstGeom prst="rect">
            <a:avLst/>
          </a:prstGeom>
        </p:spPr>
      </p:pic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F9EC65A9-695B-5E9A-4BA5-F9A59B883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8388" y="-8965"/>
            <a:ext cx="2001368" cy="1732429"/>
          </a:xfrm>
          <a:prstGeom prst="rect">
            <a:avLst/>
          </a:prstGeom>
        </p:spPr>
      </p:pic>
      <p:pic>
        <p:nvPicPr>
          <p:cNvPr id="10" name="Graphic 9" descr="Mathematics with solid fill">
            <a:extLst>
              <a:ext uri="{FF2B5EF4-FFF2-40B4-BE49-F238E27FC236}">
                <a16:creationId xmlns:a16="http://schemas.microsoft.com/office/drawing/2014/main" id="{2710ABB3-6C8D-6BE8-569D-C284725F3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8385" y="5732253"/>
            <a:ext cx="1130060" cy="1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42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C05C-7881-E327-0CDB-39EC8BEF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89" y="365125"/>
            <a:ext cx="11187952" cy="1347974"/>
          </a:xfrm>
          <a:solidFill>
            <a:srgbClr val="EDECDF"/>
          </a:solidFill>
        </p:spPr>
        <p:txBody>
          <a:bodyPr/>
          <a:lstStyle/>
          <a:p>
            <a:r>
              <a:rPr lang="en-US" b="1" dirty="0">
                <a:solidFill>
                  <a:srgbClr val="45B0E1"/>
                </a:solidFill>
              </a:rPr>
              <a:t>03 :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5FF85-9E86-4E5F-C972-EC137842D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76747" cy="4810779"/>
          </a:xfrm>
          <a:solidFill>
            <a:srgbClr val="E4E6D3">
              <a:alpha val="22000"/>
            </a:srgbClr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Evaluation: Hyperparameter Tuning</a:t>
            </a:r>
          </a:p>
          <a:p>
            <a:pPr marL="0" indent="0">
              <a:buNone/>
            </a:pPr>
            <a:endParaRPr lang="en-US" dirty="0"/>
          </a:p>
          <a:p>
            <a:pPr marL="7372350" indent="0">
              <a:buNone/>
            </a:pPr>
            <a:endParaRPr lang="en-US" dirty="0"/>
          </a:p>
          <a:p>
            <a:pPr marL="7372350" indent="0">
              <a:buNone/>
            </a:pPr>
            <a:r>
              <a:rPr lang="en-US" sz="1600" dirty="0"/>
              <a:t>Analisa:</a:t>
            </a:r>
            <a:endParaRPr lang="en-US" dirty="0"/>
          </a:p>
          <a:p>
            <a:pPr marL="7372350" indent="0">
              <a:buNone/>
            </a:pPr>
            <a:r>
              <a:rPr lang="en-US" sz="1600" dirty="0" err="1"/>
              <a:t>Setelah</a:t>
            </a:r>
            <a:r>
              <a:rPr lang="en-US" sz="1600" dirty="0"/>
              <a:t> </a:t>
            </a:r>
            <a:r>
              <a:rPr lang="en-US" sz="1600" dirty="0" err="1"/>
              <a:t>melakukan</a:t>
            </a:r>
            <a:r>
              <a:rPr lang="en-US" sz="1600" dirty="0"/>
              <a:t> </a:t>
            </a:r>
            <a:r>
              <a:rPr lang="en-US" sz="1600" dirty="0" err="1"/>
              <a:t>optimasi</a:t>
            </a:r>
            <a:r>
              <a:rPr lang="en-US" sz="1600" dirty="0"/>
              <a:t> model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RandomizedSearchCV</a:t>
            </a:r>
            <a:r>
              <a:rPr lang="en-US" sz="1600" dirty="0"/>
              <a:t>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didapatkan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MSE : 0.16915 dan </a:t>
            </a:r>
            <a:r>
              <a:rPr lang="en-US" sz="1600" dirty="0" err="1"/>
              <a:t>nilai</a:t>
            </a:r>
            <a:r>
              <a:rPr lang="en-US" sz="1600" dirty="0"/>
              <a:t> MAE : 0.23816. Bar Chart di </a:t>
            </a:r>
            <a:r>
              <a:rPr lang="en-US" sz="1600" dirty="0" err="1"/>
              <a:t>samping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 </a:t>
            </a:r>
            <a:r>
              <a:rPr lang="en-US" sz="1600" dirty="0" err="1"/>
              <a:t>skala</a:t>
            </a:r>
            <a:r>
              <a:rPr lang="en-US" sz="1600" dirty="0"/>
              <a:t> </a:t>
            </a:r>
            <a:r>
              <a:rPr lang="en-US" sz="1600" dirty="0" err="1"/>
              <a:t>nilai</a:t>
            </a:r>
            <a:r>
              <a:rPr lang="en-US" sz="1600" dirty="0"/>
              <a:t> MSE dan MAE masing-masing model. </a:t>
            </a:r>
            <a:r>
              <a:rPr lang="en-US" sz="1600" dirty="0" err="1"/>
              <a:t>Setiap</a:t>
            </a:r>
            <a:r>
              <a:rPr lang="en-US" sz="1600" dirty="0"/>
              <a:t> model pada </a:t>
            </a:r>
            <a:r>
              <a:rPr lang="en-US" sz="1600" dirty="0" err="1"/>
              <a:t>dasarnya</a:t>
            </a:r>
            <a:r>
              <a:rPr lang="en-US" sz="1600" dirty="0"/>
              <a:t>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menampilkan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 rata-rata error yang </a:t>
            </a:r>
            <a:r>
              <a:rPr lang="en-US" sz="1600" dirty="0" err="1"/>
              <a:t>baik</a:t>
            </a:r>
            <a:r>
              <a:rPr lang="en-US" sz="1600" dirty="0"/>
              <a:t> pada </a:t>
            </a:r>
            <a:r>
              <a:rPr lang="en-US" sz="1600" dirty="0" err="1"/>
              <a:t>prediksi</a:t>
            </a:r>
            <a:r>
              <a:rPr lang="en-US" sz="1600" dirty="0"/>
              <a:t> yang </a:t>
            </a:r>
            <a:r>
              <a:rPr lang="en-US" sz="1600" dirty="0" err="1"/>
              <a:t>dilakukan</a:t>
            </a:r>
            <a:r>
              <a:rPr lang="en-US" sz="1600" dirty="0"/>
              <a:t>. </a:t>
            </a:r>
            <a:r>
              <a:rPr lang="en-US" sz="1600" dirty="0" err="1"/>
              <a:t>Namun</a:t>
            </a:r>
            <a:r>
              <a:rPr lang="en-US" sz="1600" dirty="0"/>
              <a:t> Random Forest Regressor </a:t>
            </a:r>
            <a:r>
              <a:rPr lang="en-US" sz="1600" dirty="0" err="1"/>
              <a:t>adalah</a:t>
            </a:r>
            <a:r>
              <a:rPr lang="en-US" sz="1600" dirty="0"/>
              <a:t> model </a:t>
            </a:r>
            <a:r>
              <a:rPr lang="en-US" sz="1600" dirty="0" err="1"/>
              <a:t>terbaik</a:t>
            </a:r>
            <a:r>
              <a:rPr lang="en-US" sz="1600" dirty="0"/>
              <a:t> di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model yang </a:t>
            </a:r>
            <a:r>
              <a:rPr lang="en-US" sz="1600" dirty="0" err="1"/>
              <a:t>diterapkan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                              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graph of yellow and orange vertical lines&#10;&#10;Description automatically generated">
            <a:extLst>
              <a:ext uri="{FF2B5EF4-FFF2-40B4-BE49-F238E27FC236}">
                <a16:creationId xmlns:a16="http://schemas.microsoft.com/office/drawing/2014/main" id="{07FD82AD-E55A-AAA2-6985-BDE511E0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41" y="2381041"/>
            <a:ext cx="7373471" cy="35414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F52811-99D6-AE6E-1AC8-7883F48A3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34321"/>
              </p:ext>
            </p:extLst>
          </p:nvPr>
        </p:nvGraphicFramePr>
        <p:xfrm>
          <a:off x="8421445" y="2492906"/>
          <a:ext cx="3462075" cy="629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025">
                  <a:extLst>
                    <a:ext uri="{9D8B030D-6E8A-4147-A177-3AD203B41FA5}">
                      <a16:colId xmlns:a16="http://schemas.microsoft.com/office/drawing/2014/main" val="2113482901"/>
                    </a:ext>
                  </a:extLst>
                </a:gridCol>
                <a:gridCol w="1154025">
                  <a:extLst>
                    <a:ext uri="{9D8B030D-6E8A-4147-A177-3AD203B41FA5}">
                      <a16:colId xmlns:a16="http://schemas.microsoft.com/office/drawing/2014/main" val="2673665226"/>
                    </a:ext>
                  </a:extLst>
                </a:gridCol>
                <a:gridCol w="1154025">
                  <a:extLst>
                    <a:ext uri="{9D8B030D-6E8A-4147-A177-3AD203B41FA5}">
                      <a16:colId xmlns:a16="http://schemas.microsoft.com/office/drawing/2014/main" val="4018426816"/>
                    </a:ext>
                  </a:extLst>
                </a:gridCol>
              </a:tblGrid>
              <a:tr h="3145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MSE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01099"/>
                  </a:ext>
                </a:extLst>
              </a:tr>
              <a:tr h="314565">
                <a:tc>
                  <a:txBody>
                    <a:bodyPr/>
                    <a:lstStyle/>
                    <a:p>
                      <a:r>
                        <a:rPr lang="en-US" sz="1400" dirty="0"/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0.16915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0.23816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65012"/>
                  </a:ext>
                </a:extLst>
              </a:tr>
            </a:tbl>
          </a:graphicData>
        </a:graphic>
      </p:graphicFrame>
      <p:pic>
        <p:nvPicPr>
          <p:cNvPr id="7" name="Graphic 6" descr="Upward trend with solid fill">
            <a:extLst>
              <a:ext uri="{FF2B5EF4-FFF2-40B4-BE49-F238E27FC236}">
                <a16:creationId xmlns:a16="http://schemas.microsoft.com/office/drawing/2014/main" id="{BA8D0D46-A8E1-0A56-CCF1-8A96D082A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1" y="5504330"/>
            <a:ext cx="1620371" cy="1351429"/>
          </a:xfrm>
          <a:prstGeom prst="rect">
            <a:avLst/>
          </a:prstGeom>
        </p:spPr>
      </p:pic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24A6BB88-D759-7F16-A4C3-2E53A626D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8388" y="-8965"/>
            <a:ext cx="2001368" cy="1732429"/>
          </a:xfrm>
          <a:prstGeom prst="rect">
            <a:avLst/>
          </a:prstGeom>
        </p:spPr>
      </p:pic>
      <p:pic>
        <p:nvPicPr>
          <p:cNvPr id="11" name="Graphic 10" descr="Mathematics with solid fill">
            <a:extLst>
              <a:ext uri="{FF2B5EF4-FFF2-40B4-BE49-F238E27FC236}">
                <a16:creationId xmlns:a16="http://schemas.microsoft.com/office/drawing/2014/main" id="{A5914D98-E088-8368-457F-87444F608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28385" y="5732253"/>
            <a:ext cx="1130060" cy="113006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C085979-F0F7-5950-E1B9-303CB94F2C9D}"/>
              </a:ext>
            </a:extLst>
          </p:cNvPr>
          <p:cNvSpPr/>
          <p:nvPr/>
        </p:nvSpPr>
        <p:spPr>
          <a:xfrm>
            <a:off x="8995521" y="6454588"/>
            <a:ext cx="1736911" cy="350183"/>
          </a:xfrm>
          <a:prstGeom prst="rightArrow">
            <a:avLst/>
          </a:prstGeom>
          <a:solidFill>
            <a:srgbClr val="B5AF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EDEDEB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GitHub</a:t>
            </a:r>
            <a:endParaRPr lang="en-US">
              <a:solidFill>
                <a:srgbClr val="EDEDEB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986453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2E7F-99EA-7CED-A58A-ED5EC51D0E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EBDD9">
              <a:alpha val="68000"/>
            </a:srgbClr>
          </a:solidFill>
        </p:spPr>
        <p:txBody>
          <a:bodyPr/>
          <a:lstStyle/>
          <a:p>
            <a:r>
              <a:rPr lang="en-US" b="1" dirty="0">
                <a:solidFill>
                  <a:srgbClr val="DB4002"/>
                </a:solidFill>
              </a:rPr>
              <a:t>04 :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50E79-4BF0-9AB6-3FAA-49F1A6D3B22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CEBDD9">
              <a:alpha val="30000"/>
            </a:srgbClr>
          </a:solidFill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Overview and Background</a:t>
            </a:r>
          </a:p>
          <a:p>
            <a:pPr marL="0" indent="0" algn="just">
              <a:buNone/>
            </a:pPr>
            <a:r>
              <a:rPr lang="en-US" dirty="0"/>
              <a:t> 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di era digital sangat </a:t>
            </a:r>
            <a:r>
              <a:rPr lang="en-US" dirty="0" err="1"/>
              <a:t>signifikan</a:t>
            </a:r>
            <a:r>
              <a:rPr lang="en-US" dirty="0"/>
              <a:t>. </a:t>
            </a:r>
            <a:r>
              <a:rPr lang="en-US" dirty="0" err="1"/>
              <a:t>Kolaborasi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dan science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menciptakan</a:t>
            </a:r>
            <a:r>
              <a:rPr lang="en-US" dirty="0"/>
              <a:t>  dan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 </a:t>
            </a:r>
            <a:r>
              <a:rPr lang="en-US" dirty="0" err="1"/>
              <a:t>atau</a:t>
            </a:r>
            <a:r>
              <a:rPr lang="en-US" dirty="0"/>
              <a:t> </a:t>
            </a:r>
            <a:r>
              <a:rPr lang="en-US" dirty="0" err="1"/>
              <a:t>perangkat</a:t>
            </a:r>
            <a:r>
              <a:rPr lang="en-US" dirty="0"/>
              <a:t> yang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menirukan</a:t>
            </a:r>
            <a:r>
              <a:rPr lang="en-US" dirty="0"/>
              <a:t> 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berfikir</a:t>
            </a:r>
            <a:r>
              <a:rPr lang="en-US" dirty="0"/>
              <a:t> </a:t>
            </a:r>
            <a:r>
              <a:rPr lang="en-US" dirty="0" err="1"/>
              <a:t>saraf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  </a:t>
            </a:r>
            <a:r>
              <a:rPr lang="en-US" dirty="0" err="1"/>
              <a:t>disebut</a:t>
            </a:r>
            <a:r>
              <a:rPr lang="en-US" dirty="0"/>
              <a:t> Artificial Neural Network yang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saraf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 Pada project </a:t>
            </a:r>
            <a:r>
              <a:rPr lang="en-US" dirty="0" err="1"/>
              <a:t>ini</a:t>
            </a:r>
            <a:r>
              <a:rPr lang="en-US" dirty="0"/>
              <a:t> 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 </a:t>
            </a:r>
            <a:r>
              <a:rPr lang="en-US" dirty="0" err="1"/>
              <a:t>serangkaian</a:t>
            </a:r>
            <a:r>
              <a:rPr lang="en-US" dirty="0"/>
              <a:t> </a:t>
            </a:r>
            <a:r>
              <a:rPr lang="en-US" dirty="0" err="1"/>
              <a:t>pemrograman</a:t>
            </a:r>
            <a:r>
              <a:rPr lang="en-US" dirty="0"/>
              <a:t> dan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, agar </a:t>
            </a:r>
            <a:r>
              <a:rPr lang="en-US" dirty="0" err="1"/>
              <a:t>bisa</a:t>
            </a:r>
            <a:r>
              <a:rPr lang="en-US" dirty="0"/>
              <a:t> </a:t>
            </a:r>
            <a:r>
              <a:rPr lang="en-US" dirty="0" err="1"/>
              <a:t>mengklasifikasikan</a:t>
            </a:r>
            <a:r>
              <a:rPr lang="en-US" dirty="0"/>
              <a:t> object </a:t>
            </a:r>
            <a:r>
              <a:rPr lang="en-US" dirty="0" err="1"/>
              <a:t>gambar</a:t>
            </a:r>
            <a:r>
              <a:rPr lang="en-US" dirty="0"/>
              <a:t> dan </a:t>
            </a:r>
            <a:r>
              <a:rPr lang="en-US" dirty="0" err="1"/>
              <a:t>memprediksi</a:t>
            </a:r>
            <a:r>
              <a:rPr lang="en-US" dirty="0"/>
              <a:t> </a:t>
            </a:r>
            <a:r>
              <a:rPr lang="en-US" dirty="0" err="1"/>
              <a:t>hasil</a:t>
            </a:r>
            <a:r>
              <a:rPr lang="en-US" dirty="0"/>
              <a:t> yang </a:t>
            </a:r>
            <a:r>
              <a:rPr lang="en-US" dirty="0" err="1"/>
              <a:t>akurat</a:t>
            </a:r>
            <a:r>
              <a:rPr lang="en-US" dirty="0"/>
              <a:t>. Model yang </a:t>
            </a:r>
            <a:r>
              <a:rPr lang="en-US" dirty="0" err="1"/>
              <a:t>diterapkan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 </a:t>
            </a:r>
            <a:r>
              <a:rPr lang="en-US" dirty="0" err="1"/>
              <a:t>Algoritma</a:t>
            </a:r>
            <a:r>
              <a:rPr lang="en-US" dirty="0"/>
              <a:t> Deep Learning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 Convolutional Neural Network </a:t>
            </a:r>
            <a:r>
              <a:rPr lang="en-US" dirty="0" err="1"/>
              <a:t>menggunakan</a:t>
            </a:r>
            <a:r>
              <a:rPr lang="en-US" dirty="0"/>
              <a:t> framework </a:t>
            </a:r>
            <a:r>
              <a:rPr lang="en-US" dirty="0" err="1"/>
              <a:t>Tensorflow</a:t>
            </a:r>
            <a:r>
              <a:rPr lang="en-US" dirty="0"/>
              <a:t> – </a:t>
            </a:r>
            <a:r>
              <a:rPr lang="en-US" dirty="0" err="1"/>
              <a:t>Keras</a:t>
            </a:r>
            <a:r>
              <a:rPr lang="en-US" dirty="0"/>
              <a:t>. </a:t>
            </a:r>
          </a:p>
        </p:txBody>
      </p:sp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8298D4E2-9220-9421-563A-FECFF516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5358" y="764241"/>
            <a:ext cx="914400" cy="914400"/>
          </a:xfrm>
          <a:prstGeom prst="rect">
            <a:avLst/>
          </a:prstGeom>
        </p:spPr>
      </p:pic>
      <p:pic>
        <p:nvPicPr>
          <p:cNvPr id="5" name="Graphic 4" descr="Internet with solid fill">
            <a:extLst>
              <a:ext uri="{FF2B5EF4-FFF2-40B4-BE49-F238E27FC236}">
                <a16:creationId xmlns:a16="http://schemas.microsoft.com/office/drawing/2014/main" id="{2A8D6BBF-C025-6DF2-3DCF-631947909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3065" y="-154641"/>
            <a:ext cx="1396252" cy="1642781"/>
          </a:xfrm>
          <a:prstGeom prst="rect">
            <a:avLst/>
          </a:prstGeom>
        </p:spPr>
      </p:pic>
      <p:pic>
        <p:nvPicPr>
          <p:cNvPr id="6" name="Graphic 5" descr="Puzzle pieces with solid fill">
            <a:extLst>
              <a:ext uri="{FF2B5EF4-FFF2-40B4-BE49-F238E27FC236}">
                <a16:creationId xmlns:a16="http://schemas.microsoft.com/office/drawing/2014/main" id="{5F16A316-619C-B0BD-D677-F59DA2E5F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" y="5616389"/>
            <a:ext cx="1116106" cy="1239370"/>
          </a:xfrm>
          <a:prstGeom prst="rect">
            <a:avLst/>
          </a:prstGeom>
        </p:spPr>
      </p:pic>
      <p:pic>
        <p:nvPicPr>
          <p:cNvPr id="7" name="Graphic 6" descr="Statistics with solid fill">
            <a:extLst>
              <a:ext uri="{FF2B5EF4-FFF2-40B4-BE49-F238E27FC236}">
                <a16:creationId xmlns:a16="http://schemas.microsoft.com/office/drawing/2014/main" id="{1DFEEBDE-B155-A4B7-26CE-7F91D0578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6771" y="5616389"/>
            <a:ext cx="1127311" cy="12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82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9E3C-8263-6995-4943-15473D04AB0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EBDD9">
              <a:alpha val="70000"/>
            </a:srgbClr>
          </a:solidFill>
        </p:spPr>
        <p:txBody>
          <a:bodyPr/>
          <a:lstStyle/>
          <a:p>
            <a:r>
              <a:rPr lang="en-US" b="1" dirty="0">
                <a:solidFill>
                  <a:srgbClr val="DB4002"/>
                </a:solidFill>
              </a:rPr>
              <a:t>04 :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88B26-0835-D0A0-2E70-9DB6E5A0C8B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CDC1D4">
              <a:alpha val="30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Methodology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Note : Project </a:t>
            </a:r>
            <a:r>
              <a:rPr lang="en-US" sz="1800" err="1"/>
              <a:t>menggunakan</a:t>
            </a:r>
            <a:r>
              <a:rPr lang="en-US" sz="1800" dirty="0"/>
              <a:t> dataset  </a:t>
            </a:r>
            <a:r>
              <a:rPr lang="en-US" sz="1800" err="1"/>
              <a:t>berupa</a:t>
            </a:r>
            <a:r>
              <a:rPr lang="en-US" sz="1800" dirty="0"/>
              <a:t> </a:t>
            </a:r>
            <a:r>
              <a:rPr lang="en-US" sz="1800" err="1"/>
              <a:t>klasifikasi</a:t>
            </a:r>
            <a:r>
              <a:rPr lang="en-US" sz="1800" dirty="0"/>
              <a:t> </a:t>
            </a:r>
            <a:r>
              <a:rPr lang="en-US" sz="1800" err="1"/>
              <a:t>gambar</a:t>
            </a:r>
            <a:r>
              <a:rPr lang="en-US" sz="1800" dirty="0"/>
              <a:t> object  yang </a:t>
            </a:r>
            <a:r>
              <a:rPr lang="en-US" sz="1800" err="1"/>
              <a:t>terdiri</a:t>
            </a:r>
            <a:r>
              <a:rPr lang="en-US" sz="1800" dirty="0"/>
              <a:t> </a:t>
            </a:r>
            <a:r>
              <a:rPr lang="en-US" sz="1800" err="1"/>
              <a:t>dari</a:t>
            </a:r>
            <a:r>
              <a:rPr lang="en-US" sz="1800" dirty="0"/>
              <a:t> 15.000 </a:t>
            </a:r>
            <a:r>
              <a:rPr lang="en-US" sz="1800" err="1"/>
              <a:t>gambar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dilatih</a:t>
            </a:r>
            <a:r>
              <a:rPr lang="en-US" sz="1800" dirty="0"/>
              <a:t> </a:t>
            </a:r>
            <a:r>
              <a:rPr lang="en-US" sz="1800" dirty="0" err="1"/>
              <a:t>untuk</a:t>
            </a:r>
            <a:r>
              <a:rPr lang="en-US" sz="1800" dirty="0"/>
              <a:t> 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mengklasifikasi</a:t>
            </a:r>
            <a:r>
              <a:rPr lang="en-US" sz="1800" dirty="0"/>
              <a:t> 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 </a:t>
            </a:r>
            <a:r>
              <a:rPr lang="en-US" sz="1800" dirty="0" err="1"/>
              <a:t>Algoritma</a:t>
            </a:r>
            <a:r>
              <a:rPr lang="en-US" sz="1800" dirty="0"/>
              <a:t> Deep Learning/ Artificial Neural Network, </a:t>
            </a:r>
            <a:r>
              <a:rPr lang="en-US" sz="1800" dirty="0" err="1"/>
              <a:t>dengan</a:t>
            </a:r>
            <a:r>
              <a:rPr lang="en-US" sz="1800" dirty="0"/>
              <a:t> model Convolution Neural Network dan framework </a:t>
            </a:r>
            <a:r>
              <a:rPr lang="en-US" sz="1800" dirty="0" err="1"/>
              <a:t>Tensorflow</a:t>
            </a:r>
            <a:r>
              <a:rPr lang="en-US" sz="1800" dirty="0"/>
              <a:t> – </a:t>
            </a:r>
            <a:r>
              <a:rPr lang="en-US" sz="1800" dirty="0" err="1"/>
              <a:t>Keras</a:t>
            </a:r>
            <a:r>
              <a:rPr lang="en-US" sz="1800" dirty="0"/>
              <a:t>.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005E5D-CF2A-AD6B-0B8B-230812D8F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041991"/>
              </p:ext>
            </p:extLst>
          </p:nvPr>
        </p:nvGraphicFramePr>
        <p:xfrm>
          <a:off x="840441" y="2519082"/>
          <a:ext cx="10511118" cy="2312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" name="Graphic 29" descr="Head with gears with solid fill">
            <a:extLst>
              <a:ext uri="{FF2B5EF4-FFF2-40B4-BE49-F238E27FC236}">
                <a16:creationId xmlns:a16="http://schemas.microsoft.com/office/drawing/2014/main" id="{9153399F-EC25-4AE8-0B86-CDB633218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5358" y="764241"/>
            <a:ext cx="914400" cy="914400"/>
          </a:xfrm>
          <a:prstGeom prst="rect">
            <a:avLst/>
          </a:prstGeom>
        </p:spPr>
      </p:pic>
      <p:pic>
        <p:nvPicPr>
          <p:cNvPr id="32" name="Graphic 31" descr="Internet with solid fill">
            <a:extLst>
              <a:ext uri="{FF2B5EF4-FFF2-40B4-BE49-F238E27FC236}">
                <a16:creationId xmlns:a16="http://schemas.microsoft.com/office/drawing/2014/main" id="{DFF278A4-7ED9-79B9-5CAA-F3B76E0F0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3065" y="-154641"/>
            <a:ext cx="1396252" cy="1642781"/>
          </a:xfrm>
          <a:prstGeom prst="rect">
            <a:avLst/>
          </a:prstGeom>
        </p:spPr>
      </p:pic>
      <p:pic>
        <p:nvPicPr>
          <p:cNvPr id="34" name="Graphic 33" descr="Puzzle pieces with solid fill">
            <a:extLst>
              <a:ext uri="{FF2B5EF4-FFF2-40B4-BE49-F238E27FC236}">
                <a16:creationId xmlns:a16="http://schemas.microsoft.com/office/drawing/2014/main" id="{053228B5-3714-05D0-1EC7-08B989EB8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" y="5616389"/>
            <a:ext cx="1116106" cy="1239370"/>
          </a:xfrm>
          <a:prstGeom prst="rect">
            <a:avLst/>
          </a:prstGeom>
        </p:spPr>
      </p:pic>
      <p:pic>
        <p:nvPicPr>
          <p:cNvPr id="36" name="Graphic 35" descr="Statistics with solid fill">
            <a:extLst>
              <a:ext uri="{FF2B5EF4-FFF2-40B4-BE49-F238E27FC236}">
                <a16:creationId xmlns:a16="http://schemas.microsoft.com/office/drawing/2014/main" id="{6B944A4E-27AE-E0DA-DB94-2C091D3AD3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16771" y="5616389"/>
            <a:ext cx="1127311" cy="12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00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B5C5-FCD1-9F50-9A85-ED981F9052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CC1D4">
              <a:alpha val="64000"/>
            </a:srgbClr>
          </a:solidFill>
        </p:spPr>
        <p:txBody>
          <a:bodyPr/>
          <a:lstStyle/>
          <a:p>
            <a:r>
              <a:rPr lang="en-US" b="1" dirty="0">
                <a:solidFill>
                  <a:srgbClr val="DB4002"/>
                </a:solidFill>
              </a:rPr>
              <a:t>04 :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C3B8-CC5B-F17E-7C16-26598767873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CCC1D4">
              <a:alpha val="32000"/>
            </a:srgbClr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Methodology : Data Preparation &amp; EDA</a:t>
            </a:r>
          </a:p>
          <a:p>
            <a:pPr marL="6286500" indent="0">
              <a:buNone/>
            </a:pPr>
            <a:r>
              <a:rPr lang="en-US" sz="1800" dirty="0"/>
              <a:t>Analisa :</a:t>
            </a:r>
            <a:endParaRPr lang="en-US" dirty="0"/>
          </a:p>
          <a:p>
            <a:pPr marL="6286500" indent="0">
              <a:buNone/>
            </a:pPr>
            <a:r>
              <a:rPr lang="en-US" sz="1800" dirty="0" err="1"/>
              <a:t>Terdapat</a:t>
            </a:r>
            <a:r>
              <a:rPr lang="en-US" sz="1800" dirty="0"/>
              <a:t> data </a:t>
            </a:r>
            <a:r>
              <a:rPr lang="en-US" sz="1800" dirty="0" err="1"/>
              <a:t>gambar</a:t>
            </a:r>
            <a:r>
              <a:rPr lang="en-US" sz="1800" dirty="0"/>
              <a:t> Boot, Sandal dan Shoe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masing-masing 5000 </a:t>
            </a:r>
            <a:r>
              <a:rPr lang="en-US" sz="1800" dirty="0" err="1"/>
              <a:t>gambar</a:t>
            </a:r>
            <a:r>
              <a:rPr lang="en-US" sz="1800" dirty="0"/>
              <a:t> per </a:t>
            </a:r>
            <a:r>
              <a:rPr lang="en-US" sz="1800" dirty="0" err="1"/>
              <a:t>tiap</a:t>
            </a:r>
            <a:r>
              <a:rPr lang="en-US" sz="1800" dirty="0"/>
              <a:t> </a:t>
            </a:r>
            <a:r>
              <a:rPr lang="en-US" sz="1800" dirty="0" err="1"/>
              <a:t>kategori</a:t>
            </a:r>
            <a:r>
              <a:rPr lang="en-US" sz="1800" dirty="0"/>
              <a:t>. Nilai yang balance </a:t>
            </a:r>
            <a:r>
              <a:rPr lang="en-US" sz="1800" dirty="0" err="1"/>
              <a:t>ini</a:t>
            </a:r>
            <a:r>
              <a:rPr lang="en-US" sz="1800" dirty="0"/>
              <a:t> 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 </a:t>
            </a:r>
            <a:r>
              <a:rPr lang="en-US" sz="1800" dirty="0" err="1"/>
              <a:t>kriteria</a:t>
            </a:r>
            <a:r>
              <a:rPr lang="en-US" sz="1800" dirty="0"/>
              <a:t> data yang </a:t>
            </a:r>
            <a:r>
              <a:rPr lang="en-US" sz="1800" dirty="0" err="1"/>
              <a:t>diharapkan</a:t>
            </a:r>
            <a:r>
              <a:rPr lang="en-US" sz="1800" dirty="0"/>
              <a:t>. Dari </a:t>
            </a:r>
            <a:r>
              <a:rPr lang="en-US" sz="1800" dirty="0" err="1"/>
              <a:t>visualisasi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di </a:t>
            </a:r>
            <a:r>
              <a:rPr lang="en-US" sz="1800" dirty="0" err="1"/>
              <a:t>samping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disimpulkan</a:t>
            </a:r>
            <a:r>
              <a:rPr lang="en-US" sz="1800" dirty="0"/>
              <a:t> : </a:t>
            </a:r>
          </a:p>
          <a:p>
            <a:pPr marL="6286500" indent="0">
              <a:buNone/>
            </a:pPr>
            <a:r>
              <a:rPr lang="en-US" sz="1800" dirty="0"/>
              <a:t>Boot </a:t>
            </a:r>
            <a:r>
              <a:rPr lang="en-US" sz="1800" dirty="0" err="1"/>
              <a:t>adalah</a:t>
            </a:r>
            <a:r>
              <a:rPr lang="en-US" sz="1800" dirty="0"/>
              <a:t> alas kaki </a:t>
            </a:r>
            <a:r>
              <a:rPr lang="en-US" sz="1800" dirty="0" err="1"/>
              <a:t>tertutup</a:t>
            </a:r>
            <a:r>
              <a:rPr lang="en-US" sz="1800" dirty="0"/>
              <a:t> </a:t>
            </a:r>
            <a:r>
              <a:rPr lang="en-US" sz="1800" dirty="0" err="1"/>
              <a:t>berbahan</a:t>
            </a:r>
            <a:r>
              <a:rPr lang="en-US" sz="1800" dirty="0"/>
              <a:t> </a:t>
            </a:r>
            <a:r>
              <a:rPr lang="en-US" sz="1800" dirty="0" err="1"/>
              <a:t>kulit</a:t>
            </a:r>
            <a:r>
              <a:rPr lang="en-US" sz="1800" dirty="0"/>
              <a:t> </a:t>
            </a:r>
            <a:r>
              <a:rPr lang="en-US" sz="1800" dirty="0" err="1"/>
              <a:t>cenderung</a:t>
            </a:r>
            <a:r>
              <a:rPr lang="en-US" sz="1800" dirty="0"/>
              <a:t> </a:t>
            </a:r>
            <a:r>
              <a:rPr lang="en-US" sz="1800" dirty="0" err="1"/>
              <a:t>melebihi</a:t>
            </a:r>
            <a:r>
              <a:rPr lang="en-US" sz="1800" dirty="0"/>
              <a:t> batas </a:t>
            </a:r>
            <a:r>
              <a:rPr lang="en-US" sz="1800" dirty="0" err="1"/>
              <a:t>mata</a:t>
            </a:r>
            <a:r>
              <a:rPr lang="en-US" sz="1800" dirty="0"/>
              <a:t> kaki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.</a:t>
            </a:r>
          </a:p>
          <a:p>
            <a:pPr marL="6286500" indent="0">
              <a:buNone/>
            </a:pPr>
            <a:r>
              <a:rPr lang="en-US" sz="1800" dirty="0"/>
              <a:t>Sandal </a:t>
            </a:r>
            <a:r>
              <a:rPr lang="en-US" sz="1800" dirty="0" err="1"/>
              <a:t>adalah</a:t>
            </a:r>
            <a:r>
              <a:rPr lang="en-US" sz="1800" dirty="0"/>
              <a:t> alas kaki semi </a:t>
            </a:r>
            <a:r>
              <a:rPr lang="en-US" sz="1800" dirty="0" err="1"/>
              <a:t>tertutup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tali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rongga</a:t>
            </a:r>
            <a:r>
              <a:rPr lang="en-US" sz="1800" dirty="0"/>
              <a:t>.</a:t>
            </a:r>
          </a:p>
          <a:p>
            <a:pPr marL="6286500" indent="0">
              <a:buNone/>
            </a:pPr>
            <a:r>
              <a:rPr lang="en-US" sz="1800" dirty="0"/>
              <a:t>Shoe </a:t>
            </a:r>
            <a:r>
              <a:rPr lang="en-US" sz="1800" dirty="0" err="1"/>
              <a:t>adalah</a:t>
            </a:r>
            <a:r>
              <a:rPr lang="en-US" sz="1800" dirty="0"/>
              <a:t> alas kaki </a:t>
            </a:r>
            <a:r>
              <a:rPr lang="en-US" sz="1800" dirty="0" err="1"/>
              <a:t>tertutup</a:t>
            </a:r>
            <a:r>
              <a:rPr lang="en-US" sz="1800" dirty="0"/>
              <a:t> </a:t>
            </a:r>
            <a:r>
              <a:rPr lang="en-US" sz="1800" dirty="0" err="1"/>
              <a:t>sampai</a:t>
            </a:r>
            <a:r>
              <a:rPr lang="en-US" sz="1800" dirty="0"/>
              <a:t> batas di </a:t>
            </a:r>
            <a:r>
              <a:rPr lang="en-US" sz="1800" dirty="0" err="1"/>
              <a:t>sekitar</a:t>
            </a:r>
            <a:r>
              <a:rPr lang="en-US" sz="1800" dirty="0"/>
              <a:t> </a:t>
            </a:r>
            <a:r>
              <a:rPr lang="en-US" sz="1800" dirty="0" err="1"/>
              <a:t>mata</a:t>
            </a:r>
            <a:r>
              <a:rPr lang="en-US" sz="1800" dirty="0"/>
              <a:t> kaki.</a:t>
            </a:r>
            <a:endParaRPr lang="en-US" dirty="0"/>
          </a:p>
          <a:p>
            <a:pPr marL="6286500" indent="-57150">
              <a:buNone/>
            </a:pPr>
            <a:endParaRPr lang="en-US" dirty="0"/>
          </a:p>
        </p:txBody>
      </p:sp>
      <p:pic>
        <p:nvPicPr>
          <p:cNvPr id="4" name="Picture 3" descr="A collage of different shoes&#10;&#10;Description automatically generated">
            <a:extLst>
              <a:ext uri="{FF2B5EF4-FFF2-40B4-BE49-F238E27FC236}">
                <a16:creationId xmlns:a16="http://schemas.microsoft.com/office/drawing/2014/main" id="{F37AF62A-CD51-0B65-FE7E-1EFF977F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87" y="2418970"/>
            <a:ext cx="6312449" cy="3629711"/>
          </a:xfrm>
          <a:prstGeom prst="rect">
            <a:avLst/>
          </a:prstGeom>
        </p:spPr>
      </p:pic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985C6BF2-E5DF-4CEB-CDCF-4F68506FD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5358" y="764241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EF9AB151-B97C-4337-A7F3-E76CF01B5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3065" y="-154641"/>
            <a:ext cx="1396252" cy="1642781"/>
          </a:xfrm>
          <a:prstGeom prst="rect">
            <a:avLst/>
          </a:prstGeom>
        </p:spPr>
      </p:pic>
      <p:pic>
        <p:nvPicPr>
          <p:cNvPr id="10" name="Graphic 9" descr="Puzzle pieces with solid fill">
            <a:extLst>
              <a:ext uri="{FF2B5EF4-FFF2-40B4-BE49-F238E27FC236}">
                <a16:creationId xmlns:a16="http://schemas.microsoft.com/office/drawing/2014/main" id="{FB5A0728-4E54-7924-ADAF-F01C8C158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1" y="5616389"/>
            <a:ext cx="1116106" cy="1239370"/>
          </a:xfrm>
          <a:prstGeom prst="rect">
            <a:avLst/>
          </a:prstGeom>
        </p:spPr>
      </p:pic>
      <p:pic>
        <p:nvPicPr>
          <p:cNvPr id="12" name="Graphic 11" descr="Statistics with solid fill">
            <a:extLst>
              <a:ext uri="{FF2B5EF4-FFF2-40B4-BE49-F238E27FC236}">
                <a16:creationId xmlns:a16="http://schemas.microsoft.com/office/drawing/2014/main" id="{FF3DD797-D9B5-7595-CFE8-E725A7B555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6771" y="5616389"/>
            <a:ext cx="1127311" cy="12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00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B50C-7370-A2F5-D9A2-82EC18816A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CC1D4">
              <a:alpha val="71000"/>
            </a:srgbClr>
          </a:solidFill>
        </p:spPr>
        <p:txBody>
          <a:bodyPr/>
          <a:lstStyle/>
          <a:p>
            <a:r>
              <a:rPr lang="en-US" b="1" dirty="0">
                <a:solidFill>
                  <a:srgbClr val="DB4002"/>
                </a:solidFill>
              </a:rPr>
              <a:t>04 :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014A9-40A4-3A9C-03CB-6AEFA2AD28D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CCC1D4">
              <a:alpha val="32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Methodology : Feature Engineering and Building Model</a:t>
            </a:r>
          </a:p>
          <a:p>
            <a:pPr marL="4743450" indent="0">
              <a:buNone/>
            </a:pPr>
            <a:endParaRPr lang="en-US" dirty="0"/>
          </a:p>
          <a:p>
            <a:pPr marL="4743450" indent="0">
              <a:buNone/>
            </a:pPr>
            <a:endParaRPr lang="en-US" sz="1800" dirty="0"/>
          </a:p>
          <a:p>
            <a:pPr marL="4743450" indent="0">
              <a:buNone/>
            </a:pPr>
            <a:endParaRPr lang="en-US" sz="1800" dirty="0"/>
          </a:p>
          <a:p>
            <a:pPr marL="4743450" indent="0">
              <a:buNone/>
            </a:pPr>
            <a:r>
              <a:rPr lang="en-US" sz="1800" dirty="0"/>
              <a:t>Note : Dataset </a:t>
            </a:r>
            <a:r>
              <a:rPr lang="en-US" sz="1800" dirty="0" err="1"/>
              <a:t>diaugmentasi</a:t>
            </a:r>
            <a:r>
              <a:rPr lang="en-US" sz="1800" dirty="0"/>
              <a:t> dan </a:t>
            </a:r>
            <a:r>
              <a:rPr lang="en-US" sz="1800" dirty="0" err="1"/>
              <a:t>dipisahkan</a:t>
            </a:r>
            <a:r>
              <a:rPr lang="en-US" sz="1800" dirty="0"/>
              <a:t> 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training dan validation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rasio</a:t>
            </a:r>
            <a:r>
              <a:rPr lang="en-US" sz="1800" dirty="0"/>
              <a:t> 80 : 20.  </a:t>
            </a:r>
            <a:r>
              <a:rPr lang="en-US" sz="1800" dirty="0" err="1"/>
              <a:t>Pelabelan</a:t>
            </a:r>
            <a:r>
              <a:rPr lang="en-US" sz="1800" dirty="0"/>
              <a:t> data </a:t>
            </a:r>
            <a:r>
              <a:rPr lang="en-US" sz="1800" dirty="0" err="1"/>
              <a:t>menggunakan</a:t>
            </a:r>
            <a:r>
              <a:rPr lang="en-US" sz="1800" dirty="0"/>
              <a:t> Image Data Generator </a:t>
            </a:r>
            <a:r>
              <a:rPr lang="en-US" sz="1800" dirty="0" err="1"/>
              <a:t>berdasarkan</a:t>
            </a:r>
            <a:r>
              <a:rPr lang="en-US" sz="1800" dirty="0"/>
              <a:t> folder. </a:t>
            </a:r>
            <a:r>
              <a:rPr lang="en-US" sz="1800" dirty="0" err="1"/>
              <a:t>Kemudian</a:t>
            </a:r>
            <a:r>
              <a:rPr lang="en-US" sz="1800" dirty="0"/>
              <a:t> </a:t>
            </a:r>
            <a:r>
              <a:rPr lang="en-US" sz="1800" dirty="0" err="1"/>
              <a:t>membangun</a:t>
            </a:r>
            <a:r>
              <a:rPr lang="en-US" sz="1800" dirty="0"/>
              <a:t> model </a:t>
            </a:r>
            <a:r>
              <a:rPr lang="en-US" sz="1800" dirty="0" err="1"/>
              <a:t>jaringan</a:t>
            </a:r>
            <a:r>
              <a:rPr lang="en-US" sz="1800" dirty="0"/>
              <a:t> </a:t>
            </a:r>
            <a:r>
              <a:rPr lang="en-US" sz="1800" dirty="0" err="1"/>
              <a:t>saraf</a:t>
            </a:r>
            <a:r>
              <a:rPr lang="en-US" sz="1800" dirty="0"/>
              <a:t> </a:t>
            </a:r>
            <a:r>
              <a:rPr lang="en-US" sz="1800" dirty="0" err="1"/>
              <a:t>tiruan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model Sequential. Tabel di </a:t>
            </a:r>
            <a:r>
              <a:rPr lang="en-US" sz="1800" dirty="0" err="1"/>
              <a:t>samping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model Sequential yang </a:t>
            </a:r>
            <a:r>
              <a:rPr lang="en-US" sz="1800" dirty="0" err="1"/>
              <a:t>mendeskripsikan</a:t>
            </a:r>
            <a:r>
              <a:rPr lang="en-US" sz="1800" dirty="0"/>
              <a:t> </a:t>
            </a:r>
            <a:r>
              <a:rPr lang="en-US" sz="1800" dirty="0" err="1"/>
              <a:t>frekuensi</a:t>
            </a:r>
            <a:r>
              <a:rPr lang="en-US" sz="1800" dirty="0"/>
              <a:t>  </a:t>
            </a:r>
            <a:r>
              <a:rPr lang="en-US" sz="1800" dirty="0" err="1"/>
              <a:t>convolusi</a:t>
            </a:r>
            <a:r>
              <a:rPr lang="en-US" sz="1800" dirty="0"/>
              <a:t>, </a:t>
            </a:r>
            <a:r>
              <a:rPr lang="en-US" sz="1800" dirty="0" err="1"/>
              <a:t>max_pooling</a:t>
            </a:r>
            <a:r>
              <a:rPr lang="en-US" sz="1800" dirty="0"/>
              <a:t>, flatten, drop out </a:t>
            </a:r>
            <a:r>
              <a:rPr lang="en-US" sz="1800" dirty="0" err="1"/>
              <a:t>hingga</a:t>
            </a:r>
            <a:r>
              <a:rPr lang="en-US" sz="1800" dirty="0"/>
              <a:t> dense yang </a:t>
            </a:r>
            <a:r>
              <a:rPr lang="en-US" sz="1800" dirty="0" err="1"/>
              <a:t>digunakan</a:t>
            </a:r>
            <a:r>
              <a:rPr lang="en-US" sz="1800" dirty="0"/>
              <a:t>.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5114D4-FC8C-BD83-6F93-AC8682E3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06" y="2312217"/>
            <a:ext cx="4253387" cy="3966885"/>
          </a:xfrm>
          <a:prstGeom prst="rect">
            <a:avLst/>
          </a:prstGeom>
        </p:spPr>
      </p:pic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915662BC-5C39-211C-3264-34D7B9A32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5358" y="764241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CC258DAC-FE7F-1F46-03C4-1AF41E52D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3065" y="-154641"/>
            <a:ext cx="1396252" cy="1642781"/>
          </a:xfrm>
          <a:prstGeom prst="rect">
            <a:avLst/>
          </a:prstGeom>
        </p:spPr>
      </p:pic>
      <p:pic>
        <p:nvPicPr>
          <p:cNvPr id="10" name="Graphic 9" descr="Puzzle pieces with solid fill">
            <a:extLst>
              <a:ext uri="{FF2B5EF4-FFF2-40B4-BE49-F238E27FC236}">
                <a16:creationId xmlns:a16="http://schemas.microsoft.com/office/drawing/2014/main" id="{2989B757-43FE-239C-2842-BDEF85F0FC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1" y="5616389"/>
            <a:ext cx="1116106" cy="1239370"/>
          </a:xfrm>
          <a:prstGeom prst="rect">
            <a:avLst/>
          </a:prstGeom>
        </p:spPr>
      </p:pic>
      <p:pic>
        <p:nvPicPr>
          <p:cNvPr id="12" name="Graphic 11" descr="Statistics with solid fill">
            <a:extLst>
              <a:ext uri="{FF2B5EF4-FFF2-40B4-BE49-F238E27FC236}">
                <a16:creationId xmlns:a16="http://schemas.microsoft.com/office/drawing/2014/main" id="{9A323CEA-7680-AD2C-B54D-9EE027E4E8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6771" y="5616389"/>
            <a:ext cx="1127311" cy="12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3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494E-0F25-2474-6486-33BD3CCCBE6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CC1D4">
              <a:alpha val="70000"/>
            </a:srgbClr>
          </a:solidFill>
        </p:spPr>
        <p:txBody>
          <a:bodyPr/>
          <a:lstStyle/>
          <a:p>
            <a:r>
              <a:rPr lang="en-US" b="1" dirty="0">
                <a:solidFill>
                  <a:srgbClr val="DB4002"/>
                </a:solidFill>
              </a:rPr>
              <a:t>04 :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4460E-4330-7C90-9379-648EC36314B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CCC1D4">
              <a:alpha val="41000"/>
            </a:srgbClr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Methodology :  Training Model</a:t>
            </a:r>
          </a:p>
          <a:p>
            <a:pPr marL="6400800" indent="0">
              <a:buNone/>
            </a:pPr>
            <a:endParaRPr lang="en-US" dirty="0"/>
          </a:p>
          <a:p>
            <a:pPr marL="6400800" indent="0">
              <a:buNone/>
            </a:pPr>
            <a:endParaRPr lang="en-US" dirty="0"/>
          </a:p>
          <a:p>
            <a:pPr marL="6400800" indent="0">
              <a:buNone/>
            </a:pPr>
            <a:endParaRPr lang="en-US" dirty="0"/>
          </a:p>
          <a:p>
            <a:pPr marL="6400800" indent="0">
              <a:buNone/>
            </a:pPr>
            <a:r>
              <a:rPr lang="en-US" sz="1800" dirty="0"/>
              <a:t>Note :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membangun</a:t>
            </a:r>
            <a:r>
              <a:rPr lang="en-US" sz="1800" dirty="0"/>
              <a:t> model, </a:t>
            </a:r>
            <a:r>
              <a:rPr lang="en-US" sz="1800" dirty="0" err="1"/>
              <a:t>kemudian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mengkompilasi</a:t>
            </a:r>
            <a:r>
              <a:rPr lang="en-US" sz="1800" dirty="0"/>
              <a:t> model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optimizer ADAM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parameter metric "Accuracy". </a:t>
            </a:r>
            <a:r>
              <a:rPr lang="en-US" sz="1800" dirty="0" err="1"/>
              <a:t>Tahap</a:t>
            </a:r>
            <a:r>
              <a:rPr lang="en-US" sz="1800" dirty="0"/>
              <a:t> </a:t>
            </a:r>
            <a:r>
              <a:rPr lang="en-US" sz="1800" dirty="0" err="1"/>
              <a:t>selanjutnya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melatih</a:t>
            </a:r>
            <a:r>
              <a:rPr lang="en-US" sz="1800" dirty="0"/>
              <a:t> model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menerapkan</a:t>
            </a:r>
            <a:r>
              <a:rPr lang="en-US" sz="1800" dirty="0"/>
              <a:t> </a:t>
            </a:r>
            <a:r>
              <a:rPr lang="en-US" sz="1800" dirty="0" err="1"/>
              <a:t>frekuensi</a:t>
            </a:r>
            <a:r>
              <a:rPr lang="en-US" sz="1800" dirty="0"/>
              <a:t> </a:t>
            </a:r>
            <a:r>
              <a:rPr lang="en-US" sz="1800" dirty="0" err="1"/>
              <a:t>perulangan</a:t>
            </a:r>
            <a:r>
              <a:rPr lang="en-US" sz="1800" dirty="0"/>
              <a:t> </a:t>
            </a:r>
            <a:r>
              <a:rPr lang="en-US" sz="1800" dirty="0" err="1"/>
              <a:t>komputasi</a:t>
            </a:r>
            <a:r>
              <a:rPr lang="en-US" sz="1800" dirty="0"/>
              <a:t> (epoch) : 50. Tabel </a:t>
            </a:r>
            <a:r>
              <a:rPr lang="en-US" sz="1800" dirty="0" err="1"/>
              <a:t>disamping</a:t>
            </a:r>
            <a:r>
              <a:rPr lang="en-US" sz="1800" dirty="0"/>
              <a:t> </a:t>
            </a:r>
            <a:r>
              <a:rPr lang="en-US" sz="1800" dirty="0" err="1"/>
              <a:t>menyajikan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training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validation accuracy : 85,9 %</a:t>
            </a:r>
          </a:p>
        </p:txBody>
      </p:sp>
      <p:pic>
        <p:nvPicPr>
          <p:cNvPr id="5" name="Picture 4" descr="A white background with black numbers and letters&#10;&#10;Description automatically generated">
            <a:extLst>
              <a:ext uri="{FF2B5EF4-FFF2-40B4-BE49-F238E27FC236}">
                <a16:creationId xmlns:a16="http://schemas.microsoft.com/office/drawing/2014/main" id="{31CDCA04-F497-2595-FEF8-FFDB23F0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82" y="2180385"/>
            <a:ext cx="6116731" cy="3998819"/>
          </a:xfrm>
          <a:prstGeom prst="rect">
            <a:avLst/>
          </a:prstGeom>
        </p:spPr>
      </p:pic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9F6D0E2C-19B5-5DD7-7CF4-3346898AE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5358" y="764241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535ED8DE-FB8B-4FAB-A965-1B9718F33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3065" y="-154641"/>
            <a:ext cx="1396252" cy="1642781"/>
          </a:xfrm>
          <a:prstGeom prst="rect">
            <a:avLst/>
          </a:prstGeom>
        </p:spPr>
      </p:pic>
      <p:pic>
        <p:nvPicPr>
          <p:cNvPr id="10" name="Graphic 9" descr="Puzzle pieces with solid fill">
            <a:extLst>
              <a:ext uri="{FF2B5EF4-FFF2-40B4-BE49-F238E27FC236}">
                <a16:creationId xmlns:a16="http://schemas.microsoft.com/office/drawing/2014/main" id="{3819EFF2-E8DB-4377-9F1F-D80B521E3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1" y="5616389"/>
            <a:ext cx="1116106" cy="1239370"/>
          </a:xfrm>
          <a:prstGeom prst="rect">
            <a:avLst/>
          </a:prstGeom>
        </p:spPr>
      </p:pic>
      <p:pic>
        <p:nvPicPr>
          <p:cNvPr id="12" name="Graphic 11" descr="Statistics with solid fill">
            <a:extLst>
              <a:ext uri="{FF2B5EF4-FFF2-40B4-BE49-F238E27FC236}">
                <a16:creationId xmlns:a16="http://schemas.microsoft.com/office/drawing/2014/main" id="{42BFFCA4-4086-AF83-C2FB-D5D5D51F2F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0771" y="5616389"/>
            <a:ext cx="1127311" cy="12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5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E133-5CDE-56A2-858F-2329EC97F6E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CC1D4">
              <a:alpha val="73000"/>
            </a:srgbClr>
          </a:solidFill>
        </p:spPr>
        <p:txBody>
          <a:bodyPr/>
          <a:lstStyle/>
          <a:p>
            <a:r>
              <a:rPr lang="en-US" b="1" dirty="0">
                <a:solidFill>
                  <a:srgbClr val="DB4002"/>
                </a:solidFill>
              </a:rPr>
              <a:t>04 :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4C123-6544-64B5-2C45-A55F61376B3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CCC1D4">
              <a:alpha val="41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Methodology : Model Evaluation</a:t>
            </a:r>
          </a:p>
          <a:p>
            <a:pPr marL="5486400" indent="0">
              <a:buNone/>
            </a:pPr>
            <a:endParaRPr lang="en-US" dirty="0"/>
          </a:p>
          <a:p>
            <a:pPr marL="5486400" indent="0">
              <a:buNone/>
            </a:pPr>
            <a:r>
              <a:rPr lang="en-US" sz="1800" dirty="0"/>
              <a:t>Analisa :</a:t>
            </a:r>
          </a:p>
          <a:p>
            <a:pPr marL="5486400" indent="0">
              <a:buNone/>
            </a:pPr>
            <a:r>
              <a:rPr lang="en-US" sz="1800" dirty="0"/>
              <a:t>Line Chart </a:t>
            </a:r>
            <a:r>
              <a:rPr lang="en-US" sz="1800" dirty="0" err="1"/>
              <a:t>disamping</a:t>
            </a:r>
            <a:r>
              <a:rPr lang="en-US" sz="1800" dirty="0"/>
              <a:t> </a:t>
            </a:r>
            <a:r>
              <a:rPr lang="en-US" sz="1800" dirty="0" err="1"/>
              <a:t>menunjukkan</a:t>
            </a:r>
            <a:r>
              <a:rPr lang="en-US" sz="1800" dirty="0"/>
              <a:t> </a:t>
            </a:r>
            <a:r>
              <a:rPr lang="en-US" sz="1800" dirty="0" err="1"/>
              <a:t>akurasi</a:t>
            </a:r>
            <a:r>
              <a:rPr lang="en-US" sz="1800" dirty="0"/>
              <a:t> </a:t>
            </a:r>
            <a:r>
              <a:rPr lang="en-US" sz="1800" dirty="0" err="1"/>
              <a:t>validasi</a:t>
            </a:r>
            <a:r>
              <a:rPr lang="en-US" sz="1800" dirty="0"/>
              <a:t> yang </a:t>
            </a:r>
            <a:r>
              <a:rPr lang="en-US" sz="1800" dirty="0" err="1"/>
              <a:t>konsisten</a:t>
            </a:r>
            <a:r>
              <a:rPr lang="en-US" sz="1800" dirty="0"/>
              <a:t> di </a:t>
            </a:r>
            <a:r>
              <a:rPr lang="en-US" sz="1800" dirty="0" err="1"/>
              <a:t>atas</a:t>
            </a:r>
            <a:r>
              <a:rPr lang="en-US" sz="1800" dirty="0"/>
              <a:t> 75% , yang </a:t>
            </a:r>
            <a:r>
              <a:rPr lang="en-US" sz="1800" dirty="0" err="1"/>
              <a:t>ditunjukkan</a:t>
            </a:r>
            <a:r>
              <a:rPr lang="en-US" sz="1800" dirty="0"/>
              <a:t> </a:t>
            </a:r>
            <a:r>
              <a:rPr lang="en-US" sz="1800" dirty="0" err="1"/>
              <a:t>grafik</a:t>
            </a:r>
            <a:r>
              <a:rPr lang="en-US" sz="1800" dirty="0"/>
              <a:t> line </a:t>
            </a:r>
            <a:r>
              <a:rPr lang="en-US" sz="1800" dirty="0" err="1"/>
              <a:t>berwarna</a:t>
            </a:r>
            <a:r>
              <a:rPr lang="en-US" sz="1800" dirty="0"/>
              <a:t> </a:t>
            </a:r>
            <a:r>
              <a:rPr lang="en-US" sz="1800" dirty="0" err="1"/>
              <a:t>biru</a:t>
            </a:r>
            <a:r>
              <a:rPr lang="en-US" sz="1800" dirty="0"/>
              <a:t>. Model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tergolong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 </a:t>
            </a:r>
            <a:r>
              <a:rPr lang="en-US" sz="1800" dirty="0" err="1"/>
              <a:t>klasifikasi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r>
              <a:rPr lang="en-US" sz="1800" dirty="0"/>
              <a:t> pada model </a:t>
            </a:r>
            <a:r>
              <a:rPr lang="en-US" sz="1800" dirty="0" err="1"/>
              <a:t>algoritma</a:t>
            </a:r>
            <a:r>
              <a:rPr lang="en-US" sz="1800" dirty="0"/>
              <a:t> Deep Learning/Artificial Neural Network yang </a:t>
            </a:r>
            <a:r>
              <a:rPr lang="en-US" sz="1800" dirty="0" err="1"/>
              <a:t>sudah</a:t>
            </a:r>
            <a:r>
              <a:rPr lang="en-US" sz="1800" dirty="0"/>
              <a:t> </a:t>
            </a:r>
            <a:r>
              <a:rPr lang="en-US" sz="1800" dirty="0" err="1"/>
              <a:t>kita</a:t>
            </a:r>
            <a:r>
              <a:rPr lang="en-US" sz="1800" dirty="0"/>
              <a:t> uji. </a:t>
            </a:r>
            <a:r>
              <a:rPr lang="en-US" sz="1800" dirty="0" err="1"/>
              <a:t>Tahap</a:t>
            </a:r>
            <a:r>
              <a:rPr lang="en-US" sz="1800" dirty="0"/>
              <a:t> </a:t>
            </a:r>
            <a:r>
              <a:rPr lang="en-US" sz="1800" dirty="0" err="1"/>
              <a:t>selanjutnya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menerapkan</a:t>
            </a:r>
            <a:r>
              <a:rPr lang="en-US" sz="1800" dirty="0"/>
              <a:t> uji </a:t>
            </a:r>
            <a:r>
              <a:rPr lang="en-US" sz="1800" dirty="0" err="1"/>
              <a:t>prediksi</a:t>
            </a:r>
            <a:r>
              <a:rPr lang="en-US" sz="1800" dirty="0"/>
              <a:t> </a:t>
            </a:r>
            <a:r>
              <a:rPr lang="en-US" sz="1800" dirty="0" err="1"/>
              <a:t>perangkat</a:t>
            </a:r>
            <a:r>
              <a:rPr lang="en-US" sz="1800" dirty="0"/>
              <a:t> </a:t>
            </a:r>
            <a:r>
              <a:rPr lang="en-US" sz="1800" dirty="0" err="1"/>
              <a:t>komputer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menebak</a:t>
            </a:r>
            <a:r>
              <a:rPr lang="en-US" sz="1800" dirty="0"/>
              <a:t> </a:t>
            </a:r>
            <a:r>
              <a:rPr lang="en-US" sz="1800" dirty="0" err="1"/>
              <a:t>klasifikasi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r>
              <a:rPr lang="en-US" sz="1800" dirty="0"/>
              <a:t>.</a:t>
            </a:r>
          </a:p>
        </p:txBody>
      </p:sp>
      <p:pic>
        <p:nvPicPr>
          <p:cNvPr id="4" name="Picture 3" descr="A graph of a training&#10;&#10;Description automatically generated">
            <a:extLst>
              <a:ext uri="{FF2B5EF4-FFF2-40B4-BE49-F238E27FC236}">
                <a16:creationId xmlns:a16="http://schemas.microsoft.com/office/drawing/2014/main" id="{1852B3D7-66D7-3C06-297D-D79C8825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2283198"/>
            <a:ext cx="5531224" cy="3894044"/>
          </a:xfrm>
          <a:prstGeom prst="rect">
            <a:avLst/>
          </a:prstGeom>
        </p:spPr>
      </p:pic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148F858B-88DE-A146-4E0D-2ECB8B5E0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5358" y="764241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76C9612A-8B3F-DCAA-3F76-26A5CF24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3065" y="-154641"/>
            <a:ext cx="1396252" cy="1642781"/>
          </a:xfrm>
          <a:prstGeom prst="rect">
            <a:avLst/>
          </a:prstGeom>
        </p:spPr>
      </p:pic>
      <p:pic>
        <p:nvPicPr>
          <p:cNvPr id="10" name="Graphic 9" descr="Puzzle pieces with solid fill">
            <a:extLst>
              <a:ext uri="{FF2B5EF4-FFF2-40B4-BE49-F238E27FC236}">
                <a16:creationId xmlns:a16="http://schemas.microsoft.com/office/drawing/2014/main" id="{73E5EFD5-DFD2-3AB8-F97D-4AA91FD93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1" y="5616389"/>
            <a:ext cx="1116106" cy="1239370"/>
          </a:xfrm>
          <a:prstGeom prst="rect">
            <a:avLst/>
          </a:prstGeom>
        </p:spPr>
      </p:pic>
      <p:pic>
        <p:nvPicPr>
          <p:cNvPr id="12" name="Graphic 11" descr="Statistics with solid fill">
            <a:extLst>
              <a:ext uri="{FF2B5EF4-FFF2-40B4-BE49-F238E27FC236}">
                <a16:creationId xmlns:a16="http://schemas.microsoft.com/office/drawing/2014/main" id="{A5E305F3-76C2-D3CD-2391-CBA864AF10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6771" y="5616389"/>
            <a:ext cx="1127311" cy="12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6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8263-1405-3220-CF73-814BE03C60E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CC1D4">
              <a:alpha val="73000"/>
            </a:srgbClr>
          </a:solidFill>
        </p:spPr>
        <p:txBody>
          <a:bodyPr/>
          <a:lstStyle/>
          <a:p>
            <a:r>
              <a:rPr lang="en-US" b="1" dirty="0">
                <a:solidFill>
                  <a:srgbClr val="DB4002"/>
                </a:solidFill>
              </a:rPr>
              <a:t>04 :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EA2BA-EEC0-1C44-8444-7AF267737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5009"/>
          </a:xfrm>
          <a:solidFill>
            <a:srgbClr val="CCC1D4">
              <a:alpha val="35000"/>
            </a:srgbClr>
          </a:solidFill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Prediction Result</a:t>
            </a:r>
          </a:p>
          <a:p>
            <a:pPr marL="5486400" indent="0">
              <a:buNone/>
            </a:pPr>
            <a:endParaRPr lang="en-US" dirty="0"/>
          </a:p>
          <a:p>
            <a:pPr marL="5486400" indent="0">
              <a:buNone/>
            </a:pPr>
            <a:endParaRPr lang="en-US" dirty="0"/>
          </a:p>
          <a:p>
            <a:pPr marL="5486400" indent="0">
              <a:buNone/>
            </a:pPr>
            <a:r>
              <a:rPr lang="en-US" sz="1800" dirty="0"/>
              <a:t>Analisa:</a:t>
            </a:r>
            <a:endParaRPr lang="en-US" dirty="0"/>
          </a:p>
          <a:p>
            <a:pPr marL="5486400" indent="0">
              <a:buNone/>
            </a:pPr>
            <a:r>
              <a:rPr lang="en-US" sz="1800" dirty="0" err="1"/>
              <a:t>Tahap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rangkaian</a:t>
            </a:r>
            <a:r>
              <a:rPr lang="en-US" sz="1800" dirty="0"/>
              <a:t> project Deep Learning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menguji</a:t>
            </a:r>
            <a:r>
              <a:rPr lang="en-US" sz="1800" dirty="0"/>
              <a:t> </a:t>
            </a:r>
            <a:r>
              <a:rPr lang="en-US" sz="1800" dirty="0" err="1"/>
              <a:t>prediksi</a:t>
            </a:r>
            <a:r>
              <a:rPr lang="en-US" sz="1800" dirty="0"/>
              <a:t> </a:t>
            </a: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komputer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menebak</a:t>
            </a:r>
            <a:r>
              <a:rPr lang="en-US" sz="1800" dirty="0"/>
              <a:t> dan </a:t>
            </a:r>
            <a:r>
              <a:rPr lang="en-US" sz="1800" dirty="0" err="1"/>
              <a:t>mengkalisifikasi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 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kategori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dipelajarinya</a:t>
            </a:r>
            <a:r>
              <a:rPr lang="en-US" sz="1800" dirty="0"/>
              <a:t>. Kita </a:t>
            </a:r>
            <a:r>
              <a:rPr lang="en-US" sz="1800" dirty="0" err="1"/>
              <a:t>coba</a:t>
            </a:r>
            <a:r>
              <a:rPr lang="en-US" sz="1800" dirty="0"/>
              <a:t> </a:t>
            </a:r>
            <a:r>
              <a:rPr lang="en-US" sz="1800" dirty="0" err="1"/>
              <a:t>mengunggah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yang </a:t>
            </a:r>
            <a:r>
              <a:rPr lang="en-US" sz="1800" dirty="0" err="1"/>
              <a:t>diunduh</a:t>
            </a:r>
            <a:r>
              <a:rPr lang="en-US" sz="1800" dirty="0"/>
              <a:t> </a:t>
            </a:r>
            <a:r>
              <a:rPr lang="en-US" sz="1800" dirty="0" err="1"/>
              <a:t>secara</a:t>
            </a:r>
            <a:r>
              <a:rPr lang="en-US" sz="1800" dirty="0"/>
              <a:t> random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luar</a:t>
            </a:r>
            <a:r>
              <a:rPr lang="en-US" sz="1800" dirty="0"/>
              <a:t> dataset . Gambar di </a:t>
            </a:r>
            <a:r>
              <a:rPr lang="en-US" sz="1800" dirty="0" err="1"/>
              <a:t>samping</a:t>
            </a:r>
            <a:r>
              <a:rPr lang="en-US" sz="1800" dirty="0"/>
              <a:t>  </a:t>
            </a:r>
            <a:r>
              <a:rPr lang="en-US" sz="1800" dirty="0" err="1"/>
              <a:t>menunjukkan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perangkat</a:t>
            </a:r>
            <a:r>
              <a:rPr lang="en-US" sz="1800" dirty="0"/>
              <a:t> </a:t>
            </a:r>
            <a:r>
              <a:rPr lang="en-US" sz="1800" dirty="0" err="1"/>
              <a:t>komputer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latih</a:t>
            </a:r>
            <a:r>
              <a:rPr lang="en-US" sz="1800" dirty="0"/>
              <a:t> </a:t>
            </a:r>
            <a:r>
              <a:rPr lang="en-US" sz="1800" dirty="0" err="1"/>
              <a:t>memunculkan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 </a:t>
            </a:r>
            <a:r>
              <a:rPr lang="en-US" sz="1800" dirty="0" err="1"/>
              <a:t>prediksi</a:t>
            </a:r>
            <a:r>
              <a:rPr lang="en-US" sz="1800" dirty="0"/>
              <a:t> yang </a:t>
            </a:r>
            <a:r>
              <a:rPr lang="en-US" sz="1800" dirty="0" err="1"/>
              <a:t>benar</a:t>
            </a:r>
            <a:r>
              <a:rPr lang="en-US" sz="1800" dirty="0"/>
              <a:t>, </a:t>
            </a:r>
            <a:r>
              <a:rPr lang="en-US" sz="1800" dirty="0" err="1"/>
              <a:t>sehingga</a:t>
            </a:r>
            <a:r>
              <a:rPr lang="en-US" sz="1800" dirty="0"/>
              <a:t> 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disimpulkan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 model CNN – </a:t>
            </a:r>
            <a:r>
              <a:rPr lang="en-US" sz="1800" dirty="0" err="1"/>
              <a:t>Tenserflow</a:t>
            </a:r>
            <a:r>
              <a:rPr lang="en-US" sz="1800" dirty="0"/>
              <a:t> – </a:t>
            </a:r>
            <a:r>
              <a:rPr lang="en-US" sz="1800" dirty="0" err="1"/>
              <a:t>Keras</a:t>
            </a:r>
            <a:r>
              <a:rPr lang="en-US" sz="1800" dirty="0"/>
              <a:t> yang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terapkan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tergolong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.</a:t>
            </a:r>
          </a:p>
        </p:txBody>
      </p:sp>
      <p:pic>
        <p:nvPicPr>
          <p:cNvPr id="4" name="Picture 3" descr="A white shoe with red green and blue letters&#10;&#10;Description automatically generated">
            <a:extLst>
              <a:ext uri="{FF2B5EF4-FFF2-40B4-BE49-F238E27FC236}">
                <a16:creationId xmlns:a16="http://schemas.microsoft.com/office/drawing/2014/main" id="{51D67994-8E0E-3CD5-373C-6C80F2380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8" y="2238635"/>
            <a:ext cx="5558425" cy="4343140"/>
          </a:xfrm>
          <a:prstGeom prst="rect">
            <a:avLst/>
          </a:prstGeom>
        </p:spPr>
      </p:pic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519FDBCE-0F6F-0F47-3ED6-83B8019AD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5358" y="764241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4AEBED2E-F3A8-FEFA-BA5F-4F2E36F3F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3065" y="-154641"/>
            <a:ext cx="1396252" cy="1642781"/>
          </a:xfrm>
          <a:prstGeom prst="rect">
            <a:avLst/>
          </a:prstGeom>
        </p:spPr>
      </p:pic>
      <p:pic>
        <p:nvPicPr>
          <p:cNvPr id="10" name="Graphic 9" descr="Puzzle pieces with solid fill">
            <a:extLst>
              <a:ext uri="{FF2B5EF4-FFF2-40B4-BE49-F238E27FC236}">
                <a16:creationId xmlns:a16="http://schemas.microsoft.com/office/drawing/2014/main" id="{E2506106-73F3-AB99-CC73-2CF3B9280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1" y="5616389"/>
            <a:ext cx="1116106" cy="1239370"/>
          </a:xfrm>
          <a:prstGeom prst="rect">
            <a:avLst/>
          </a:prstGeom>
        </p:spPr>
      </p:pic>
      <p:pic>
        <p:nvPicPr>
          <p:cNvPr id="12" name="Graphic 11" descr="Statistics with solid fill">
            <a:extLst>
              <a:ext uri="{FF2B5EF4-FFF2-40B4-BE49-F238E27FC236}">
                <a16:creationId xmlns:a16="http://schemas.microsoft.com/office/drawing/2014/main" id="{2579C388-82A2-0A93-D09E-5D597BFD2C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0771" y="5616389"/>
            <a:ext cx="1127311" cy="123937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EA2403B-1B53-87F0-A07B-6D25F76B3399}"/>
              </a:ext>
            </a:extLst>
          </p:cNvPr>
          <p:cNvSpPr/>
          <p:nvPr/>
        </p:nvSpPr>
        <p:spPr>
          <a:xfrm>
            <a:off x="9533404" y="6510617"/>
            <a:ext cx="1736911" cy="350183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GitHub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13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B246D-E770-EBA8-ADCF-D0479353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4000" b="1" dirty="0"/>
              <a:t>01: Sales Force Training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F482-E645-E6E5-4953-95E13D9D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  <a:solidFill>
            <a:srgbClr val="E8FDFF"/>
          </a:solidFill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lvl="1" indent="0">
              <a:buNone/>
            </a:pPr>
            <a:r>
              <a:rPr lang="en-US" b="1" dirty="0"/>
              <a:t>Overview and Background Problem</a:t>
            </a:r>
          </a:p>
          <a:p>
            <a:pPr marL="0" lvl="3" indent="0">
              <a:buNone/>
            </a:pPr>
            <a:r>
              <a:rPr lang="en-US" b="1" dirty="0"/>
              <a:t>Perusahaan X </a:t>
            </a:r>
            <a:r>
              <a:rPr lang="en-US" b="1" err="1"/>
              <a:t>bermaksud</a:t>
            </a:r>
            <a:r>
              <a:rPr lang="en-US" b="1" dirty="0"/>
              <a:t> </a:t>
            </a:r>
            <a:r>
              <a:rPr lang="en-US" b="1" err="1"/>
              <a:t>untuk</a:t>
            </a:r>
            <a:r>
              <a:rPr lang="en-US" b="1" dirty="0"/>
              <a:t> </a:t>
            </a:r>
            <a:r>
              <a:rPr lang="en-US" b="1" err="1"/>
              <a:t>meningkatkan</a:t>
            </a:r>
            <a:r>
              <a:rPr lang="en-US" b="1" dirty="0"/>
              <a:t> </a:t>
            </a:r>
            <a:r>
              <a:rPr lang="en-US" b="1" err="1"/>
              <a:t>transaksi</a:t>
            </a:r>
            <a:r>
              <a:rPr lang="en-US" b="1" dirty="0"/>
              <a:t> </a:t>
            </a:r>
            <a:r>
              <a:rPr lang="en-US" b="1" err="1"/>
              <a:t>penjualannya</a:t>
            </a:r>
            <a:r>
              <a:rPr lang="en-US" b="1" dirty="0"/>
              <a:t> </a:t>
            </a:r>
            <a:r>
              <a:rPr lang="en-US" b="1" err="1"/>
              <a:t>dengan</a:t>
            </a:r>
            <a:r>
              <a:rPr lang="en-US" b="1" dirty="0"/>
              <a:t> </a:t>
            </a:r>
            <a:r>
              <a:rPr lang="en-US" b="1" err="1"/>
              <a:t>melakukan</a:t>
            </a:r>
            <a:r>
              <a:rPr lang="en-US" b="1" dirty="0"/>
              <a:t> </a:t>
            </a:r>
            <a:r>
              <a:rPr lang="en-US" b="1" err="1"/>
              <a:t>pelatihan</a:t>
            </a:r>
            <a:r>
              <a:rPr lang="en-US" b="1" dirty="0"/>
              <a:t>  </a:t>
            </a:r>
            <a:r>
              <a:rPr lang="en-US" b="1" err="1"/>
              <a:t>yaitu</a:t>
            </a:r>
            <a:r>
              <a:rPr lang="en-US" b="1" dirty="0"/>
              <a:t>  Sales Force Training . Rata-rata </a:t>
            </a:r>
            <a:r>
              <a:rPr lang="en-US" b="1" err="1"/>
              <a:t>transaksi</a:t>
            </a:r>
            <a:r>
              <a:rPr lang="en-US" b="1" dirty="0"/>
              <a:t> </a:t>
            </a:r>
            <a:r>
              <a:rPr lang="en-US" b="1" err="1"/>
              <a:t>penjualan</a:t>
            </a:r>
            <a:r>
              <a:rPr lang="en-US" b="1" dirty="0"/>
              <a:t> </a:t>
            </a:r>
            <a:r>
              <a:rPr lang="en-US" b="1" err="1"/>
              <a:t>sebelum</a:t>
            </a:r>
            <a:r>
              <a:rPr lang="en-US" b="1" dirty="0"/>
              <a:t> </a:t>
            </a:r>
            <a:r>
              <a:rPr lang="en-US" b="1" err="1"/>
              <a:t>dilakukan</a:t>
            </a:r>
            <a:r>
              <a:rPr lang="en-US" b="1" dirty="0"/>
              <a:t> training </a:t>
            </a:r>
            <a:r>
              <a:rPr lang="en-US" b="1" err="1"/>
              <a:t>adalah</a:t>
            </a:r>
            <a:r>
              <a:rPr lang="en-US" b="1" dirty="0"/>
              <a:t> $100. Project </a:t>
            </a:r>
            <a:r>
              <a:rPr lang="en-US" b="1" err="1"/>
              <a:t>ini</a:t>
            </a:r>
            <a:r>
              <a:rPr lang="en-US" b="1" dirty="0"/>
              <a:t> </a:t>
            </a:r>
            <a:r>
              <a:rPr lang="en-US" b="1" err="1"/>
              <a:t>bertujuan</a:t>
            </a:r>
            <a:r>
              <a:rPr lang="en-US" b="1" dirty="0"/>
              <a:t> </a:t>
            </a:r>
            <a:r>
              <a:rPr lang="en-US" b="1" err="1"/>
              <a:t>untuk</a:t>
            </a:r>
            <a:r>
              <a:rPr lang="en-US" b="1" dirty="0"/>
              <a:t> </a:t>
            </a:r>
            <a:r>
              <a:rPr lang="en-US" b="1" err="1"/>
              <a:t>menganalisa</a:t>
            </a:r>
            <a:r>
              <a:rPr lang="en-US" b="1" dirty="0"/>
              <a:t> </a:t>
            </a:r>
            <a:r>
              <a:rPr lang="en-US" b="1" err="1"/>
              <a:t>ada</a:t>
            </a:r>
            <a:r>
              <a:rPr lang="en-US" b="1" dirty="0"/>
              <a:t> </a:t>
            </a:r>
            <a:r>
              <a:rPr lang="en-US" b="1" err="1"/>
              <a:t>atau</a:t>
            </a:r>
            <a:r>
              <a:rPr lang="en-US" b="1" dirty="0"/>
              <a:t> </a:t>
            </a:r>
            <a:r>
              <a:rPr lang="en-US" b="1" err="1"/>
              <a:t>tidaknya</a:t>
            </a:r>
            <a:r>
              <a:rPr lang="en-US" b="1" dirty="0"/>
              <a:t> </a:t>
            </a:r>
            <a:r>
              <a:rPr lang="en-US" b="1" err="1"/>
              <a:t>pengaruh</a:t>
            </a:r>
            <a:r>
              <a:rPr lang="en-US" b="1" dirty="0"/>
              <a:t>  </a:t>
            </a:r>
            <a:r>
              <a:rPr lang="en-US" b="1" err="1"/>
              <a:t>dilakukannya</a:t>
            </a:r>
            <a:r>
              <a:rPr lang="en-US" b="1" dirty="0"/>
              <a:t> training </a:t>
            </a:r>
            <a:r>
              <a:rPr lang="en-US" b="1" err="1"/>
              <a:t>kepada</a:t>
            </a:r>
            <a:r>
              <a:rPr lang="en-US" b="1" dirty="0"/>
              <a:t> </a:t>
            </a:r>
            <a:r>
              <a:rPr lang="en-US" b="1" err="1"/>
              <a:t>tim</a:t>
            </a:r>
            <a:r>
              <a:rPr lang="en-US" b="1" dirty="0"/>
              <a:t> sales , </a:t>
            </a:r>
            <a:r>
              <a:rPr lang="en-US" b="1" err="1"/>
              <a:t>melalui</a:t>
            </a:r>
            <a:r>
              <a:rPr lang="en-US" b="1" dirty="0"/>
              <a:t> uji </a:t>
            </a:r>
            <a:r>
              <a:rPr lang="en-US" b="1" err="1"/>
              <a:t>Hipotesis</a:t>
            </a:r>
            <a:r>
              <a:rPr lang="en-US" b="1" dirty="0"/>
              <a:t>. Project </a:t>
            </a:r>
            <a:r>
              <a:rPr lang="en-US" b="1" err="1"/>
              <a:t>analisis</a:t>
            </a:r>
            <a:r>
              <a:rPr lang="en-US" b="1" dirty="0"/>
              <a:t> data </a:t>
            </a:r>
            <a:r>
              <a:rPr lang="en-US" b="1" err="1"/>
              <a:t>ini</a:t>
            </a:r>
            <a:r>
              <a:rPr lang="en-US" b="1" dirty="0"/>
              <a:t>  </a:t>
            </a:r>
            <a:r>
              <a:rPr lang="en-US" b="1" err="1"/>
              <a:t>melalui</a:t>
            </a:r>
            <a:r>
              <a:rPr lang="en-US" b="1" dirty="0"/>
              <a:t> </a:t>
            </a:r>
            <a:r>
              <a:rPr lang="en-US" b="1" err="1"/>
              <a:t>serangkaian</a:t>
            </a:r>
            <a:r>
              <a:rPr lang="en-US" b="1" dirty="0"/>
              <a:t> </a:t>
            </a:r>
            <a:r>
              <a:rPr lang="en-US" b="1" err="1"/>
              <a:t>tahap</a:t>
            </a:r>
            <a:r>
              <a:rPr lang="en-US" b="1" dirty="0"/>
              <a:t> </a:t>
            </a:r>
            <a:r>
              <a:rPr lang="en-US" b="1" err="1"/>
              <a:t>dimulai</a:t>
            </a:r>
            <a:r>
              <a:rPr lang="en-US" b="1" dirty="0"/>
              <a:t> </a:t>
            </a:r>
            <a:r>
              <a:rPr lang="en-US" b="1" err="1"/>
              <a:t>dari</a:t>
            </a:r>
            <a:r>
              <a:rPr lang="en-US" b="1" dirty="0"/>
              <a:t> </a:t>
            </a:r>
            <a:r>
              <a:rPr lang="en-US" b="1" err="1"/>
              <a:t>membuat</a:t>
            </a:r>
            <a:r>
              <a:rPr lang="en-US" b="1" dirty="0"/>
              <a:t> Data Frame, </a:t>
            </a:r>
            <a:r>
              <a:rPr lang="en-US" b="1" err="1"/>
              <a:t>melakukan</a:t>
            </a:r>
            <a:r>
              <a:rPr lang="en-US" b="1" dirty="0"/>
              <a:t> </a:t>
            </a:r>
            <a:r>
              <a:rPr lang="en-US" b="1" err="1"/>
              <a:t>analisis</a:t>
            </a:r>
            <a:r>
              <a:rPr lang="en-US" b="1" dirty="0"/>
              <a:t> data </a:t>
            </a:r>
            <a:r>
              <a:rPr lang="en-US" b="1" err="1"/>
              <a:t>menggunakan</a:t>
            </a:r>
            <a:r>
              <a:rPr lang="en-US" b="1" dirty="0"/>
              <a:t> Measures of Tendency dan Measures of Variability, </a:t>
            </a:r>
            <a:r>
              <a:rPr lang="en-US" b="1" err="1"/>
              <a:t>menentukan</a:t>
            </a:r>
            <a:r>
              <a:rPr lang="en-US" b="1" dirty="0"/>
              <a:t> </a:t>
            </a:r>
            <a:r>
              <a:rPr lang="en-US" b="1" err="1"/>
              <a:t>Hipotesis</a:t>
            </a:r>
            <a:r>
              <a:rPr lang="en-US" b="1" dirty="0"/>
              <a:t> 0 dan </a:t>
            </a:r>
            <a:r>
              <a:rPr lang="en-US" b="1" err="1"/>
              <a:t>Hipotesis</a:t>
            </a:r>
            <a:r>
              <a:rPr lang="en-US" b="1" dirty="0"/>
              <a:t> 1 , </a:t>
            </a:r>
            <a:r>
              <a:rPr lang="en-US" b="1" err="1"/>
              <a:t>serta</a:t>
            </a:r>
            <a:r>
              <a:rPr lang="en-US" b="1" dirty="0"/>
              <a:t> </a:t>
            </a:r>
            <a:r>
              <a:rPr lang="en-US" b="1" err="1"/>
              <a:t>melakukan</a:t>
            </a:r>
            <a:r>
              <a:rPr lang="en-US" b="1" dirty="0"/>
              <a:t> uji </a:t>
            </a:r>
            <a:r>
              <a:rPr lang="en-US" b="1" err="1"/>
              <a:t>statistik</a:t>
            </a:r>
            <a:r>
              <a:rPr lang="en-US" b="1" dirty="0"/>
              <a:t> </a:t>
            </a:r>
            <a:r>
              <a:rPr lang="en-US" b="1" err="1"/>
              <a:t>untuk</a:t>
            </a:r>
            <a:r>
              <a:rPr lang="en-US" b="1" dirty="0"/>
              <a:t> </a:t>
            </a:r>
            <a:r>
              <a:rPr lang="en-US" b="1" err="1"/>
              <a:t>memperoleh</a:t>
            </a:r>
            <a:r>
              <a:rPr lang="en-US" b="1" dirty="0"/>
              <a:t>  </a:t>
            </a:r>
            <a:r>
              <a:rPr lang="en-US" b="1" err="1"/>
              <a:t>berbagai</a:t>
            </a:r>
            <a:r>
              <a:rPr lang="en-US" b="1" dirty="0"/>
              <a:t> </a:t>
            </a:r>
            <a:r>
              <a:rPr lang="en-US" b="1" err="1"/>
              <a:t>nilai</a:t>
            </a:r>
            <a:r>
              <a:rPr lang="en-US" b="1" dirty="0"/>
              <a:t> </a:t>
            </a:r>
            <a:r>
              <a:rPr lang="en-US" b="1" err="1"/>
              <a:t>indikator</a:t>
            </a:r>
            <a:r>
              <a:rPr lang="en-US" b="1" dirty="0"/>
              <a:t> yang  </a:t>
            </a:r>
            <a:r>
              <a:rPr lang="en-US" b="1" err="1"/>
              <a:t>bisa</a:t>
            </a:r>
            <a:r>
              <a:rPr lang="en-US" b="1" dirty="0"/>
              <a:t> </a:t>
            </a:r>
            <a:r>
              <a:rPr lang="en-US" b="1" err="1"/>
              <a:t>menyimpulkan</a:t>
            </a:r>
            <a:r>
              <a:rPr lang="en-US" b="1" dirty="0"/>
              <a:t> </a:t>
            </a:r>
            <a:r>
              <a:rPr lang="en-US" b="1" err="1"/>
              <a:t>hasil</a:t>
            </a:r>
            <a:r>
              <a:rPr lang="en-US" b="1" dirty="0"/>
              <a:t> uji </a:t>
            </a:r>
            <a:r>
              <a:rPr lang="en-US" b="1" err="1"/>
              <a:t>Hipotesis</a:t>
            </a:r>
            <a:r>
              <a:rPr lang="en-US" b="1" dirty="0"/>
              <a:t>  </a:t>
            </a:r>
            <a:r>
              <a:rPr lang="en-US" b="1" err="1"/>
              <a:t>tersebut</a:t>
            </a:r>
            <a:r>
              <a:rPr lang="en-US" b="1" dirty="0"/>
              <a:t>.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CB4DCB7F-A593-515B-3A8D-6FC91A71E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30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Call center with solid fill">
            <a:extLst>
              <a:ext uri="{FF2B5EF4-FFF2-40B4-BE49-F238E27FC236}">
                <a16:creationId xmlns:a16="http://schemas.microsoft.com/office/drawing/2014/main" id="{D7D893C1-F40C-06B4-6EB3-65405CC1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5359" y="1940860"/>
            <a:ext cx="2438399" cy="2180664"/>
          </a:xfrm>
          <a:prstGeom prst="rect">
            <a:avLst/>
          </a:prstGeom>
        </p:spPr>
      </p:pic>
      <p:pic>
        <p:nvPicPr>
          <p:cNvPr id="11" name="Picture 10" descr="Information Technology Wallpapers - Wallpaper Cave">
            <a:extLst>
              <a:ext uri="{FF2B5EF4-FFF2-40B4-BE49-F238E27FC236}">
                <a16:creationId xmlns:a16="http://schemas.microsoft.com/office/drawing/2014/main" id="{874308EE-CC92-63EB-B038-2CB9848AD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774"/>
            <a:ext cx="12191999" cy="6857998"/>
          </a:xfrm>
          <a:prstGeom prst="rect">
            <a:avLst/>
          </a:prstGeom>
        </p:spPr>
      </p:pic>
      <p:pic>
        <p:nvPicPr>
          <p:cNvPr id="4" name="Picture 3" descr="A black phone in a circle&#10;&#10;Description automatically generated">
            <a:extLst>
              <a:ext uri="{FF2B5EF4-FFF2-40B4-BE49-F238E27FC236}">
                <a16:creationId xmlns:a16="http://schemas.microsoft.com/office/drawing/2014/main" id="{3C8A405F-F349-E2F7-4708-840BE7250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85" y="2792769"/>
            <a:ext cx="496538" cy="464280"/>
          </a:xfrm>
          <a:prstGeom prst="teardrop">
            <a:avLst/>
          </a:prstGeom>
        </p:spPr>
      </p:pic>
      <p:pic>
        <p:nvPicPr>
          <p:cNvPr id="5" name="Picture 4" descr="A blue and purple globe&#10;&#10;Description automatically generated">
            <a:extLst>
              <a:ext uri="{FF2B5EF4-FFF2-40B4-BE49-F238E27FC236}">
                <a16:creationId xmlns:a16="http://schemas.microsoft.com/office/drawing/2014/main" id="{0C047655-DC8D-77CC-76F1-54B1A728C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31" y="3369363"/>
            <a:ext cx="479722" cy="507962"/>
          </a:xfrm>
          <a:prstGeom prst="teardrop">
            <a:avLst/>
          </a:prstGeom>
        </p:spPr>
      </p:pic>
      <p:pic>
        <p:nvPicPr>
          <p:cNvPr id="6" name="Picture 5" descr="A logo of a mail&#10;&#10;Description automatically generated">
            <a:extLst>
              <a:ext uri="{FF2B5EF4-FFF2-40B4-BE49-F238E27FC236}">
                <a16:creationId xmlns:a16="http://schemas.microsoft.com/office/drawing/2014/main" id="{DE7E5518-1729-9DC1-FD52-B8BBD7EEA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16" y="3899374"/>
            <a:ext cx="490955" cy="443687"/>
          </a:xfrm>
          <a:prstGeom prst="teardrop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4F0A4-C1EE-F559-2B85-84E55C94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5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C00000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530C3-8840-FB64-D522-518E9900E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80808"/>
                </a:solidFill>
              </a:rPr>
              <a:t>085893409005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80808"/>
                </a:solidFill>
                <a:ea typeface="+mn-lt"/>
                <a:cs typeface="+mn-lt"/>
              </a:rPr>
              <a:t>https://github.com/Effendy8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80808"/>
                </a:solidFill>
              </a:rPr>
              <a:t>effendy.napitupulu@gmail.com</a:t>
            </a:r>
          </a:p>
        </p:txBody>
      </p:sp>
    </p:spTree>
    <p:extLst>
      <p:ext uri="{BB962C8B-B14F-4D97-AF65-F5344CB8AC3E}">
        <p14:creationId xmlns:p14="http://schemas.microsoft.com/office/powerpoint/2010/main" val="274324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42280AC-7B92-AFAC-45ED-9A62EC2861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85" b="233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E21F8-7AB9-8D17-2A0E-E5A3CC48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76691" cy="134865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b="1" dirty="0"/>
              <a:t>01: Sales Force 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A95CD-7605-541F-4130-AE31B0826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64806" cy="4790065"/>
          </a:xfrm>
          <a:solidFill>
            <a:srgbClr val="E8FDFF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Project Outline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 : Project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menerapkan</a:t>
            </a:r>
            <a:r>
              <a:rPr lang="en-US" sz="1800" dirty="0"/>
              <a:t> </a:t>
            </a:r>
            <a:r>
              <a:rPr lang="en-US" sz="1800" dirty="0" err="1"/>
              <a:t>analisis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</a:t>
            </a:r>
            <a:r>
              <a:rPr lang="en-US" sz="1800" dirty="0" err="1"/>
              <a:t>dataframe</a:t>
            </a:r>
            <a:r>
              <a:rPr lang="en-US" sz="1800" dirty="0"/>
              <a:t> </a:t>
            </a:r>
            <a:r>
              <a:rPr lang="en-US" sz="1800" dirty="0" err="1"/>
              <a:t>numerik</a:t>
            </a:r>
            <a:r>
              <a:rPr lang="en-US" sz="1800" dirty="0"/>
              <a:t> yang </a:t>
            </a:r>
            <a:r>
              <a:rPr lang="en-US" sz="1800" dirty="0" err="1"/>
              <a:t>berfokus</a:t>
            </a:r>
            <a:r>
              <a:rPr lang="en-US" sz="1800" dirty="0"/>
              <a:t> pada uji </a:t>
            </a:r>
            <a:r>
              <a:rPr lang="en-US" sz="1800" dirty="0" err="1"/>
              <a:t>Statistik</a:t>
            </a:r>
            <a:r>
              <a:rPr lang="en-US" sz="1800" dirty="0"/>
              <a:t>,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menentukan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uji </a:t>
            </a:r>
            <a:r>
              <a:rPr lang="en-US" sz="1800" dirty="0" err="1"/>
              <a:t>Hipotesis</a:t>
            </a:r>
            <a:r>
              <a:rPr lang="en-US" sz="1800" dirty="0"/>
              <a:t>.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7210E2F-09EF-6ACD-D963-0D88A82C15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577303"/>
              </p:ext>
            </p:extLst>
          </p:nvPr>
        </p:nvGraphicFramePr>
        <p:xfrm>
          <a:off x="838200" y="2241261"/>
          <a:ext cx="10515600" cy="3364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78" name="Graphic 1377" descr="Teacher">
            <a:extLst>
              <a:ext uri="{FF2B5EF4-FFF2-40B4-BE49-F238E27FC236}">
                <a16:creationId xmlns:a16="http://schemas.microsoft.com/office/drawing/2014/main" id="{A11849C4-79BB-9AC2-3E0B-6433481B5B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4861" y="-766956"/>
            <a:ext cx="3601757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083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fik di dokumen dengan pena">
            <a:extLst>
              <a:ext uri="{FF2B5EF4-FFF2-40B4-BE49-F238E27FC236}">
                <a16:creationId xmlns:a16="http://schemas.microsoft.com/office/drawing/2014/main" id="{503BDD54-9C1F-8822-6371-9222C5B4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37" r="13385" b="-3"/>
          <a:stretch/>
        </p:blipFill>
        <p:spPr>
          <a:xfrm>
            <a:off x="9117409" y="10"/>
            <a:ext cx="3074589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9C27C-D760-4F9F-6390-C9E754FC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8353063" cy="112470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sz="4000" b="1"/>
              <a:t>01: Sales Force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B4C11-1DEB-7344-DB4B-5F65B2E2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1977252"/>
            <a:ext cx="8357696" cy="4281814"/>
          </a:xfrm>
          <a:solidFill>
            <a:srgbClr val="E8FDFF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Aptos Display"/>
              </a:rPr>
              <a:t>Methodology :</a:t>
            </a:r>
          </a:p>
          <a:p>
            <a:pPr marL="457200" indent="-457200">
              <a:buAutoNum type="arabicPeriod"/>
            </a:pPr>
            <a:r>
              <a:rPr lang="en-US" sz="1800" b="1" err="1">
                <a:latin typeface="Aptos Display"/>
              </a:rPr>
              <a:t>Membuat</a:t>
            </a:r>
            <a:r>
              <a:rPr lang="en-US" sz="1800" b="1" dirty="0">
                <a:latin typeface="Aptos Display"/>
              </a:rPr>
              <a:t> Data Frame di Python</a:t>
            </a:r>
          </a:p>
          <a:p>
            <a:pPr>
              <a:buNone/>
            </a:pPr>
            <a:r>
              <a:rPr lang="en-US" sz="1600" err="1">
                <a:latin typeface="Aptos Display"/>
                <a:ea typeface="+mn-lt"/>
                <a:cs typeface="+mn-lt"/>
              </a:rPr>
              <a:t>df</a:t>
            </a:r>
            <a:r>
              <a:rPr lang="en-US" sz="1600" dirty="0">
                <a:latin typeface="Aptos Display"/>
                <a:ea typeface="+mn-lt"/>
                <a:cs typeface="+mn-lt"/>
              </a:rPr>
              <a:t> = </a:t>
            </a:r>
            <a:r>
              <a:rPr lang="en-US" sz="1600" err="1">
                <a:latin typeface="Aptos Display"/>
                <a:ea typeface="+mn-lt"/>
                <a:cs typeface="+mn-lt"/>
              </a:rPr>
              <a:t>pd.DataFrame</a:t>
            </a:r>
            <a:r>
              <a:rPr lang="en-US" sz="1600" dirty="0">
                <a:latin typeface="Aptos Display"/>
                <a:ea typeface="+mn-lt"/>
                <a:cs typeface="+mn-lt"/>
              </a:rPr>
              <a:t>({"</a:t>
            </a:r>
            <a:r>
              <a:rPr lang="en-US" sz="1600" err="1">
                <a:latin typeface="Aptos Display"/>
                <a:ea typeface="+mn-lt"/>
                <a:cs typeface="+mn-lt"/>
              </a:rPr>
              <a:t>Transaction_Amount</a:t>
            </a:r>
            <a:r>
              <a:rPr lang="en-US" sz="1600" dirty="0">
                <a:latin typeface="Aptos Display"/>
                <a:ea typeface="+mn-lt"/>
                <a:cs typeface="+mn-lt"/>
              </a:rPr>
              <a:t>":[100,150,50,100,130,120,100,85,70,150,150,120,50,100,100,140,90,150,50,90,120,100,110,75,65]</a:t>
            </a:r>
            <a:endParaRPr lang="en-US" sz="1600">
              <a:latin typeface="Aptos Display"/>
            </a:endParaRPr>
          </a:p>
          <a:p>
            <a:pPr>
              <a:buNone/>
            </a:pPr>
            <a:r>
              <a:rPr lang="en-US" sz="1600" dirty="0">
                <a:latin typeface="Aptos Display"/>
                <a:ea typeface="+mn-lt"/>
                <a:cs typeface="+mn-lt"/>
              </a:rPr>
              <a:t>                  })</a:t>
            </a:r>
            <a:endParaRPr lang="en-US" sz="1600">
              <a:latin typeface="Aptos Display"/>
            </a:endParaRPr>
          </a:p>
          <a:p>
            <a:pPr marL="0" indent="0">
              <a:buNone/>
            </a:pPr>
            <a:r>
              <a:rPr lang="en-US" sz="1600" err="1">
                <a:latin typeface="Aptos Display"/>
                <a:ea typeface="+mn-lt"/>
                <a:cs typeface="+mn-lt"/>
              </a:rPr>
              <a:t>Df</a:t>
            </a:r>
            <a:endParaRPr lang="en-US" sz="1600" dirty="0">
              <a:latin typeface="Aptos Display"/>
              <a:ea typeface="+mn-lt"/>
              <a:cs typeface="+mn-lt"/>
            </a:endParaRPr>
          </a:p>
          <a:p>
            <a:pPr>
              <a:buNone/>
            </a:pPr>
            <a:r>
              <a:rPr lang="en-US" sz="1600" err="1">
                <a:latin typeface="Aptos Display"/>
                <a:ea typeface="+mn-lt"/>
                <a:cs typeface="+mn-lt"/>
              </a:rPr>
              <a:t>Transaction_Amount</a:t>
            </a:r>
            <a:r>
              <a:rPr lang="en-US" sz="1600" dirty="0">
                <a:latin typeface="Aptos Display"/>
                <a:ea typeface="+mn-lt"/>
                <a:cs typeface="+mn-lt"/>
              </a:rPr>
              <a:t> = </a:t>
            </a:r>
            <a:r>
              <a:rPr lang="en-US" sz="1600" err="1">
                <a:latin typeface="Aptos Display"/>
                <a:ea typeface="+mn-lt"/>
                <a:cs typeface="+mn-lt"/>
              </a:rPr>
              <a:t>np.array</a:t>
            </a:r>
            <a:r>
              <a:rPr lang="en-US" sz="1600" dirty="0">
                <a:latin typeface="Aptos Display"/>
                <a:ea typeface="+mn-lt"/>
                <a:cs typeface="+mn-lt"/>
              </a:rPr>
              <a:t>([100,150,50,100,130,120,100,85,70,150,150,120,50,100,100,140,90,150,50,90,120,100,110,75,65])</a:t>
            </a:r>
            <a:endParaRPr lang="en-US" sz="1600">
              <a:latin typeface="Aptos Display"/>
            </a:endParaRPr>
          </a:p>
          <a:p>
            <a:pPr marL="0" indent="0">
              <a:buNone/>
            </a:pPr>
            <a:r>
              <a:rPr lang="en-US" sz="1600" err="1">
                <a:latin typeface="Aptos Display"/>
                <a:ea typeface="+mn-lt"/>
                <a:cs typeface="+mn-lt"/>
              </a:rPr>
              <a:t>Transaction_Amount</a:t>
            </a:r>
            <a:endParaRPr lang="en-US" sz="1600">
              <a:latin typeface="Aptos Display"/>
            </a:endParaRPr>
          </a:p>
          <a:p>
            <a:pPr marL="0" indent="0">
              <a:buNone/>
            </a:pPr>
            <a:endParaRPr lang="en-US" sz="1600" dirty="0">
              <a:latin typeface="Aptos Display"/>
            </a:endParaRPr>
          </a:p>
          <a:p>
            <a:pPr marL="0" indent="0">
              <a:buNone/>
            </a:pPr>
            <a:r>
              <a:rPr lang="en-US" sz="1600" dirty="0">
                <a:latin typeface="Aptos Display"/>
              </a:rPr>
              <a:t>array([100, 150,  50, 100, 130, 120, 100,  85,  70, 150, 150, 120,  50,
       100, 100, 140,  90, 150,  50,  90, 120, 100, 110,  75,  65])</a:t>
            </a:r>
          </a:p>
          <a:p>
            <a:pPr marL="0" indent="0">
              <a:buNone/>
            </a:pPr>
            <a:endParaRPr lang="en-US" sz="1600" dirty="0">
              <a:latin typeface="Aptos Display"/>
            </a:endParaRPr>
          </a:p>
          <a:p>
            <a:pPr marL="0" indent="0">
              <a:buNone/>
            </a:pPr>
            <a:r>
              <a:rPr lang="en-US" sz="1600" dirty="0">
                <a:latin typeface="Aptos Display"/>
              </a:rPr>
              <a:t>Note: </a:t>
            </a:r>
            <a:r>
              <a:rPr lang="en-US" sz="1600" dirty="0" err="1">
                <a:latin typeface="Aptos Display"/>
              </a:rPr>
              <a:t>Terdapat</a:t>
            </a:r>
            <a:r>
              <a:rPr lang="en-US" sz="1600" dirty="0">
                <a:latin typeface="Aptos Display"/>
              </a:rPr>
              <a:t> data </a:t>
            </a:r>
            <a:r>
              <a:rPr lang="en-US" sz="1600" dirty="0" err="1">
                <a:latin typeface="Aptos Display"/>
              </a:rPr>
              <a:t>jumlah</a:t>
            </a:r>
            <a:r>
              <a:rPr lang="en-US" sz="1600" dirty="0">
                <a:latin typeface="Aptos Display"/>
              </a:rPr>
              <a:t> </a:t>
            </a:r>
            <a:r>
              <a:rPr lang="en-US" sz="1600" dirty="0" err="1">
                <a:latin typeface="Aptos Display"/>
              </a:rPr>
              <a:t>transaksi</a:t>
            </a:r>
            <a:r>
              <a:rPr lang="en-US" sz="1600" dirty="0">
                <a:latin typeface="Aptos Display"/>
              </a:rPr>
              <a:t> sales di </a:t>
            </a:r>
            <a:r>
              <a:rPr lang="en-US" sz="1600" dirty="0" err="1">
                <a:latin typeface="Aptos Display"/>
              </a:rPr>
              <a:t>perusahaan</a:t>
            </a:r>
            <a:r>
              <a:rPr lang="en-US" sz="1600" dirty="0">
                <a:latin typeface="Aptos Display"/>
              </a:rPr>
              <a:t> X </a:t>
            </a:r>
            <a:r>
              <a:rPr lang="en-US" sz="1600" dirty="0" err="1">
                <a:latin typeface="Aptos Display"/>
              </a:rPr>
              <a:t>berupa</a:t>
            </a:r>
            <a:r>
              <a:rPr lang="en-US" sz="1600" dirty="0">
                <a:latin typeface="Aptos Display"/>
              </a:rPr>
              <a:t> 25  baris data </a:t>
            </a:r>
            <a:r>
              <a:rPr lang="en-US" sz="1600" dirty="0" err="1">
                <a:latin typeface="Aptos Display"/>
              </a:rPr>
              <a:t>numerik</a:t>
            </a:r>
            <a:r>
              <a:rPr lang="en-US" sz="1600" dirty="0">
                <a:latin typeface="Aptos Display"/>
              </a:rPr>
              <a:t> </a:t>
            </a:r>
            <a:r>
              <a:rPr lang="en-US" sz="1600" dirty="0" err="1">
                <a:latin typeface="Aptos Display"/>
              </a:rPr>
              <a:t>dalam</a:t>
            </a:r>
            <a:r>
              <a:rPr lang="en-US" sz="1600" dirty="0">
                <a:latin typeface="Aptos Display"/>
              </a:rPr>
              <a:t> 1 </a:t>
            </a:r>
            <a:r>
              <a:rPr lang="en-US" sz="1600" dirty="0" err="1">
                <a:latin typeface="Aptos Display"/>
              </a:rPr>
              <a:t>kolom</a:t>
            </a:r>
            <a:r>
              <a:rPr lang="en-US" sz="1600" dirty="0">
                <a:latin typeface="Aptos Display"/>
              </a:rPr>
              <a:t> yang </a:t>
            </a:r>
            <a:r>
              <a:rPr lang="en-US" sz="1600" dirty="0" err="1">
                <a:latin typeface="Aptos Display"/>
              </a:rPr>
              <a:t>diberi</a:t>
            </a:r>
            <a:r>
              <a:rPr lang="en-US" sz="1600" dirty="0">
                <a:latin typeface="Aptos Display"/>
              </a:rPr>
              <a:t> </a:t>
            </a:r>
            <a:r>
              <a:rPr lang="en-US" sz="1600" dirty="0" err="1">
                <a:latin typeface="Aptos Display"/>
              </a:rPr>
              <a:t>nama</a:t>
            </a:r>
            <a:r>
              <a:rPr lang="en-US" sz="1600" dirty="0">
                <a:latin typeface="Aptos Display"/>
              </a:rPr>
              <a:t> "</a:t>
            </a:r>
            <a:r>
              <a:rPr lang="en-US" sz="1600" dirty="0" err="1">
                <a:latin typeface="Aptos Display"/>
              </a:rPr>
              <a:t>Transaction_Amount</a:t>
            </a:r>
            <a:r>
              <a:rPr lang="en-US" sz="1600" dirty="0">
                <a:latin typeface="Aptos Display"/>
              </a:rPr>
              <a:t>"</a:t>
            </a:r>
          </a:p>
        </p:txBody>
      </p:sp>
      <p:pic>
        <p:nvPicPr>
          <p:cNvPr id="5" name="Graphic 4" descr="Teacher">
            <a:extLst>
              <a:ext uri="{FF2B5EF4-FFF2-40B4-BE49-F238E27FC236}">
                <a16:creationId xmlns:a16="http://schemas.microsoft.com/office/drawing/2014/main" id="{8E326F3D-75C4-C3B2-909A-CF6F3A0AD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66" y="3604017"/>
            <a:ext cx="3708722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658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2243E-BC03-6A9D-FAA6-13C657BC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40" y="656945"/>
            <a:ext cx="10980728" cy="132556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b="1" dirty="0"/>
              <a:t>01: </a:t>
            </a:r>
            <a:r>
              <a:rPr lang="en-US" b="1" dirty="0">
                <a:solidFill>
                  <a:srgbClr val="000000"/>
                </a:solidFill>
              </a:rPr>
              <a:t>Sales</a:t>
            </a:r>
            <a:r>
              <a:rPr lang="en-US" b="1" dirty="0"/>
              <a:t> Force Training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AD8A-BA23-51B6-D51F-7D758DC9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40" y="1984443"/>
            <a:ext cx="10980728" cy="4182082"/>
          </a:xfrm>
          <a:solidFill>
            <a:srgbClr val="E8FDFF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Methodology</a:t>
            </a:r>
          </a:p>
          <a:p>
            <a:pPr marL="0" indent="0">
              <a:buNone/>
            </a:pPr>
            <a:r>
              <a:rPr lang="en-US" sz="2000" b="1" dirty="0"/>
              <a:t>2. Analisa Measures of Tendency dan Measures of Variability</a:t>
            </a:r>
          </a:p>
          <a:p>
            <a:pPr marL="3657600" indent="0">
              <a:buNone/>
            </a:pPr>
            <a:endParaRPr lang="en-US" sz="1500"/>
          </a:p>
          <a:p>
            <a:pPr marL="3657600" indent="0">
              <a:buNone/>
            </a:pPr>
            <a:r>
              <a:rPr lang="en-US" sz="1500" dirty="0"/>
              <a:t>      </a:t>
            </a:r>
            <a:r>
              <a:rPr lang="en-US" sz="1800" dirty="0"/>
              <a:t>Analisa:</a:t>
            </a:r>
          </a:p>
          <a:p>
            <a:pPr marL="4800600" indent="0">
              <a:buNone/>
            </a:pPr>
            <a:r>
              <a:rPr lang="en-US" sz="1800" dirty="0"/>
              <a:t>Nilai rata-rata(Mean) </a:t>
            </a:r>
            <a:r>
              <a:rPr lang="en-US" sz="1800" err="1"/>
              <a:t>penjualan</a:t>
            </a:r>
            <a:r>
              <a:rPr lang="en-US" sz="1800" dirty="0"/>
              <a:t> yang </a:t>
            </a:r>
            <a:r>
              <a:rPr lang="en-US" sz="1800" err="1"/>
              <a:t>didapatkan</a:t>
            </a:r>
            <a:r>
              <a:rPr lang="en-US" sz="1800" dirty="0"/>
              <a:t> </a:t>
            </a:r>
            <a:r>
              <a:rPr lang="en-US" sz="1800" err="1"/>
              <a:t>adalah</a:t>
            </a:r>
            <a:r>
              <a:rPr lang="en-US" sz="1800" dirty="0"/>
              <a:t> $102,  </a:t>
            </a:r>
            <a:r>
              <a:rPr lang="en-US" sz="1800" err="1"/>
              <a:t>nilai</a:t>
            </a:r>
            <a:r>
              <a:rPr lang="en-US" sz="1800" dirty="0"/>
              <a:t>  </a:t>
            </a:r>
            <a:r>
              <a:rPr lang="en-US" sz="1800" err="1"/>
              <a:t>tengah</a:t>
            </a:r>
            <a:r>
              <a:rPr lang="en-US" sz="1800" dirty="0"/>
              <a:t>(Median) </a:t>
            </a:r>
            <a:r>
              <a:rPr lang="en-US" sz="1800" err="1"/>
              <a:t>adalah</a:t>
            </a:r>
            <a:r>
              <a:rPr lang="en-US" sz="1800" dirty="0"/>
              <a:t> $100 dan </a:t>
            </a:r>
            <a:r>
              <a:rPr lang="en-US" sz="1800" err="1"/>
              <a:t>nilai</a:t>
            </a:r>
            <a:r>
              <a:rPr lang="en-US" sz="1800" dirty="0"/>
              <a:t> yang paling </a:t>
            </a:r>
            <a:r>
              <a:rPr lang="en-US" sz="1800" err="1"/>
              <a:t>banyak</a:t>
            </a:r>
            <a:r>
              <a:rPr lang="en-US" sz="1800" dirty="0"/>
              <a:t> </a:t>
            </a:r>
            <a:r>
              <a:rPr lang="en-US" sz="1800" err="1"/>
              <a:t>muncul</a:t>
            </a:r>
            <a:r>
              <a:rPr lang="en-US" sz="1800" dirty="0"/>
              <a:t>(Modus) </a:t>
            </a:r>
            <a:r>
              <a:rPr lang="en-US" sz="1800" err="1"/>
              <a:t>adalah</a:t>
            </a:r>
            <a:r>
              <a:rPr lang="en-US" sz="1800" dirty="0"/>
              <a:t> $100.    </a:t>
            </a:r>
            <a:r>
              <a:rPr lang="en-US" sz="1500" dirty="0"/>
              <a:t>   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ED7DB3-34BE-2884-A7E4-9AFB292E9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070725"/>
              </p:ext>
            </p:extLst>
          </p:nvPr>
        </p:nvGraphicFramePr>
        <p:xfrm>
          <a:off x="918574" y="2933178"/>
          <a:ext cx="4259089" cy="321859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397290">
                  <a:extLst>
                    <a:ext uri="{9D8B030D-6E8A-4147-A177-3AD203B41FA5}">
                      <a16:colId xmlns:a16="http://schemas.microsoft.com/office/drawing/2014/main" val="191661691"/>
                    </a:ext>
                  </a:extLst>
                </a:gridCol>
                <a:gridCol w="1861799">
                  <a:extLst>
                    <a:ext uri="{9D8B030D-6E8A-4147-A177-3AD203B41FA5}">
                      <a16:colId xmlns:a16="http://schemas.microsoft.com/office/drawing/2014/main" val="3636451815"/>
                    </a:ext>
                  </a:extLst>
                </a:gridCol>
              </a:tblGrid>
              <a:tr h="8226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Measures of Tendency</a:t>
                      </a:r>
                    </a:p>
                  </a:txBody>
                  <a:tcPr marL="356678" marR="178339" marT="178339" marB="17833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946889"/>
                  </a:ext>
                </a:extLst>
              </a:tr>
              <a:tr h="526882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</a:t>
                      </a:r>
                    </a:p>
                  </a:txBody>
                  <a:tcPr marL="356678" marR="178339" marT="178339" marB="178339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102</a:t>
                      </a:r>
                    </a:p>
                  </a:txBody>
                  <a:tcPr marL="356678" marR="178339" marT="178339" marB="178339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137339"/>
                  </a:ext>
                </a:extLst>
              </a:tr>
              <a:tr h="526882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</a:t>
                      </a:r>
                    </a:p>
                  </a:txBody>
                  <a:tcPr marL="356678" marR="178339" marT="178339" marB="178339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marL="356678" marR="178339" marT="178339" marB="178339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87805"/>
                  </a:ext>
                </a:extLst>
              </a:tr>
              <a:tr h="526882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Modus</a:t>
                      </a:r>
                    </a:p>
                  </a:txBody>
                  <a:tcPr marL="356678" marR="178339" marT="178339" marB="178339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marL="356678" marR="178339" marT="178339" marB="178339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305655"/>
                  </a:ext>
                </a:extLst>
              </a:tr>
            </a:tbl>
          </a:graphicData>
        </a:graphic>
      </p:graphicFrame>
      <p:pic>
        <p:nvPicPr>
          <p:cNvPr id="10" name="Graphic 9" descr="Teacher">
            <a:extLst>
              <a:ext uri="{FF2B5EF4-FFF2-40B4-BE49-F238E27FC236}">
                <a16:creationId xmlns:a16="http://schemas.microsoft.com/office/drawing/2014/main" id="{F1FCBA1C-2646-6905-7366-11940BC01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9102" y="-568474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932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91F4-A5BB-123D-5938-863D5FD42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 b="1" dirty="0"/>
              <a:t>01: Sales Force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A2B2C-8512-B87E-2477-8851490E17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8FDFF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ptos SemiBold"/>
                <a:cs typeface="Segoe UI"/>
              </a:rPr>
              <a:t>Methodology</a:t>
            </a:r>
          </a:p>
          <a:p>
            <a:pPr marL="0" indent="0">
              <a:buNone/>
            </a:pPr>
            <a:r>
              <a:rPr lang="en-US" b="1" dirty="0">
                <a:latin typeface="Aptos SemiBold"/>
                <a:cs typeface="Segoe UI"/>
              </a:rPr>
              <a:t>2. Analisa Measures of Tendency dan Measures of Variability</a:t>
            </a:r>
          </a:p>
          <a:p>
            <a:pPr marL="4914900" indent="0">
              <a:buNone/>
            </a:pPr>
            <a:endParaRPr lang="en-US" sz="2000"/>
          </a:p>
          <a:p>
            <a:pPr marL="4914900" indent="0">
              <a:buNone/>
            </a:pPr>
            <a:r>
              <a:rPr lang="en-US" sz="2000" dirty="0"/>
              <a:t>Analisa:</a:t>
            </a:r>
          </a:p>
          <a:p>
            <a:pPr marL="4914900" algn="just">
              <a:buNone/>
            </a:pPr>
            <a:r>
              <a:rPr lang="en-US" sz="2000" dirty="0"/>
              <a:t> Data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 Variance dan </a:t>
            </a:r>
            <a:r>
              <a:rPr lang="en-US" sz="2000" dirty="0" err="1"/>
              <a:t>Standar</a:t>
            </a:r>
            <a:r>
              <a:rPr lang="en-US" sz="2000" dirty="0"/>
              <a:t> Deviation yang  </a:t>
            </a:r>
            <a:r>
              <a:rPr lang="en-US" sz="2000" dirty="0" err="1"/>
              <a:t>tinggi</a:t>
            </a:r>
            <a:r>
              <a:rPr lang="en-US" sz="2000" dirty="0"/>
              <a:t> , </a:t>
            </a:r>
            <a:r>
              <a:rPr lang="en-US" sz="2000" dirty="0" err="1"/>
              <a:t>serta</a:t>
            </a:r>
            <a:r>
              <a:rPr lang="en-US" sz="2000" dirty="0"/>
              <a:t> </a:t>
            </a:r>
            <a:r>
              <a:rPr lang="en-US" sz="2000" dirty="0" err="1"/>
              <a:t>konsentrasi</a:t>
            </a:r>
            <a:r>
              <a:rPr lang="en-US" sz="2000" dirty="0"/>
              <a:t> </a:t>
            </a:r>
            <a:r>
              <a:rPr lang="en-US" sz="2000" dirty="0" err="1"/>
              <a:t>persebaran</a:t>
            </a:r>
            <a:r>
              <a:rPr lang="en-US" sz="2000" dirty="0"/>
              <a:t> data </a:t>
            </a:r>
            <a:r>
              <a:rPr lang="en-US" sz="2000" dirty="0" err="1"/>
              <a:t>ada</a:t>
            </a:r>
            <a:r>
              <a:rPr lang="en-US" sz="2000" dirty="0"/>
              <a:t> di </a:t>
            </a:r>
            <a:r>
              <a:rPr lang="en-US" sz="2000" dirty="0" err="1"/>
              <a:t>antara</a:t>
            </a:r>
            <a:r>
              <a:rPr lang="en-US" sz="2000" dirty="0"/>
              <a:t> </a:t>
            </a:r>
            <a:r>
              <a:rPr lang="en-US" sz="2000" dirty="0" err="1"/>
              <a:t>nilai</a:t>
            </a:r>
            <a:r>
              <a:rPr lang="en-US" sz="2000" dirty="0"/>
              <a:t> 85 </a:t>
            </a:r>
            <a:r>
              <a:rPr lang="en-US" sz="2000" dirty="0" err="1"/>
              <a:t>sampai</a:t>
            </a:r>
            <a:r>
              <a:rPr lang="en-US" sz="2000" dirty="0"/>
              <a:t> 120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A852E4-DDB3-6594-2661-63A543410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101249"/>
              </p:ext>
            </p:extLst>
          </p:nvPr>
        </p:nvGraphicFramePr>
        <p:xfrm>
          <a:off x="967844" y="3071006"/>
          <a:ext cx="463272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659">
                  <a:extLst>
                    <a:ext uri="{9D8B030D-6E8A-4147-A177-3AD203B41FA5}">
                      <a16:colId xmlns:a16="http://schemas.microsoft.com/office/drawing/2014/main" val="2551936162"/>
                    </a:ext>
                  </a:extLst>
                </a:gridCol>
                <a:gridCol w="2338066">
                  <a:extLst>
                    <a:ext uri="{9D8B030D-6E8A-4147-A177-3AD203B41FA5}">
                      <a16:colId xmlns:a16="http://schemas.microsoft.com/office/drawing/2014/main" val="18229387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Measures of Variability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5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972.2399999999999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0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Standar</a:t>
                      </a:r>
                      <a:r>
                        <a:rPr lang="en-US" dirty="0"/>
                        <a:t> 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31.18076330047101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1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71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79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8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16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260119"/>
                  </a:ext>
                </a:extLst>
              </a:tr>
            </a:tbl>
          </a:graphicData>
        </a:graphic>
      </p:graphicFrame>
      <p:pic>
        <p:nvPicPr>
          <p:cNvPr id="5" name="Graphic 4" descr="Ruler with solid fill">
            <a:extLst>
              <a:ext uri="{FF2B5EF4-FFF2-40B4-BE49-F238E27FC236}">
                <a16:creationId xmlns:a16="http://schemas.microsoft.com/office/drawing/2014/main" id="{1081809A-5754-8C28-E5E2-C4451DD4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966" y="4428565"/>
            <a:ext cx="835961" cy="1149723"/>
          </a:xfrm>
          <a:prstGeom prst="rect">
            <a:avLst/>
          </a:prstGeom>
        </p:spPr>
      </p:pic>
      <p:pic>
        <p:nvPicPr>
          <p:cNvPr id="6" name="Graphic 5" descr="Bar chart with solid fill">
            <a:extLst>
              <a:ext uri="{FF2B5EF4-FFF2-40B4-BE49-F238E27FC236}">
                <a16:creationId xmlns:a16="http://schemas.microsoft.com/office/drawing/2014/main" id="{8C4C2780-6871-53AA-8FE5-9DF18A978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7476" y="2241"/>
            <a:ext cx="1452282" cy="1317811"/>
          </a:xfrm>
          <a:prstGeom prst="rect">
            <a:avLst/>
          </a:prstGeom>
        </p:spPr>
      </p:pic>
      <p:pic>
        <p:nvPicPr>
          <p:cNvPr id="8" name="Graphic 7" descr="Teacher">
            <a:extLst>
              <a:ext uri="{FF2B5EF4-FFF2-40B4-BE49-F238E27FC236}">
                <a16:creationId xmlns:a16="http://schemas.microsoft.com/office/drawing/2014/main" id="{2FAB4994-92D0-2300-3A36-4FBA56376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3860" y="3805044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444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E4A15-605E-61A3-F582-453B474A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6981461" cy="1708242"/>
          </a:xfrm>
          <a:solidFill>
            <a:schemeClr val="tx2">
              <a:lumMod val="10000"/>
              <a:lumOff val="90000"/>
            </a:schemeClr>
          </a:solidFill>
        </p:spPr>
        <p:txBody>
          <a:bodyPr anchor="ctr">
            <a:normAutofit/>
          </a:bodyPr>
          <a:lstStyle/>
          <a:p>
            <a:r>
              <a:rPr lang="en-US" sz="4000" b="1" dirty="0"/>
              <a:t>01: Sales Force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B1C5A-A432-3E3B-73B0-8E6C948B4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6992666" cy="4386158"/>
          </a:xfrm>
          <a:solidFill>
            <a:srgbClr val="E8FDF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Methodology</a:t>
            </a:r>
          </a:p>
          <a:p>
            <a:pPr marL="0" indent="0">
              <a:buNone/>
            </a:pPr>
            <a:r>
              <a:rPr lang="en-US" sz="2000" b="1" dirty="0"/>
              <a:t>3. </a:t>
            </a:r>
            <a:r>
              <a:rPr lang="en-US" sz="2000" b="1" err="1"/>
              <a:t>Menentukan</a:t>
            </a:r>
            <a:r>
              <a:rPr lang="en-US" sz="2000" b="1" dirty="0"/>
              <a:t> </a:t>
            </a:r>
            <a:r>
              <a:rPr lang="en-US" sz="2000" b="1" err="1"/>
              <a:t>Hipotesis</a:t>
            </a:r>
            <a:endParaRPr lang="en-US" sz="2000" b="1"/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800" dirty="0"/>
              <a:t>H0 : </a:t>
            </a:r>
            <a:r>
              <a:rPr lang="en-US" sz="1800" err="1"/>
              <a:t>Penjualan</a:t>
            </a:r>
            <a:r>
              <a:rPr lang="en-US" sz="1800" dirty="0"/>
              <a:t> rata-rata </a:t>
            </a:r>
            <a:r>
              <a:rPr lang="en-US" sz="1800" err="1"/>
              <a:t>perusahaan</a:t>
            </a:r>
            <a:r>
              <a:rPr lang="en-US" sz="1800" dirty="0"/>
              <a:t> X = $100</a:t>
            </a:r>
          </a:p>
          <a:p>
            <a:pPr marL="0" indent="0">
              <a:buNone/>
            </a:pPr>
            <a:r>
              <a:rPr lang="en-US" sz="1800" dirty="0"/>
              <a:t>H1 : </a:t>
            </a:r>
            <a:r>
              <a:rPr lang="en-US" sz="1800" err="1">
                <a:ea typeface="+mn-lt"/>
                <a:cs typeface="+mn-lt"/>
              </a:rPr>
              <a:t>Penjualan</a:t>
            </a:r>
            <a:r>
              <a:rPr lang="en-US" sz="1800" dirty="0">
                <a:ea typeface="+mn-lt"/>
                <a:cs typeface="+mn-lt"/>
              </a:rPr>
              <a:t> rata-rata </a:t>
            </a:r>
            <a:r>
              <a:rPr lang="en-US" sz="1800" err="1">
                <a:ea typeface="+mn-lt"/>
                <a:cs typeface="+mn-lt"/>
              </a:rPr>
              <a:t>perusahaan</a:t>
            </a:r>
            <a:r>
              <a:rPr lang="en-US" sz="1800" dirty="0">
                <a:ea typeface="+mn-lt"/>
                <a:cs typeface="+mn-lt"/>
              </a:rPr>
              <a:t> X &gt; $100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Note: </a:t>
            </a:r>
          </a:p>
          <a:p>
            <a:pPr marL="685800" lvl="2" indent="0">
              <a:buNone/>
            </a:pPr>
            <a:r>
              <a:rPr lang="en-US" sz="1800" dirty="0"/>
              <a:t>Uji </a:t>
            </a:r>
            <a:r>
              <a:rPr lang="en-US" sz="1800" err="1"/>
              <a:t>Hipotesis</a:t>
            </a:r>
            <a:r>
              <a:rPr lang="en-US" sz="1800" dirty="0"/>
              <a:t> </a:t>
            </a:r>
            <a:r>
              <a:rPr lang="en-US" sz="1800" err="1"/>
              <a:t>terkait</a:t>
            </a:r>
            <a:r>
              <a:rPr lang="en-US" sz="1800" dirty="0"/>
              <a:t> </a:t>
            </a:r>
            <a:r>
              <a:rPr lang="en-US" sz="1800" err="1"/>
              <a:t>dilakukannya</a:t>
            </a:r>
            <a:r>
              <a:rPr lang="en-US" sz="1800" dirty="0"/>
              <a:t> Sales Force Training </a:t>
            </a:r>
            <a:r>
              <a:rPr lang="en-US" sz="1800" err="1"/>
              <a:t>ini</a:t>
            </a:r>
            <a:r>
              <a:rPr lang="en-US" sz="1800" dirty="0"/>
              <a:t> </a:t>
            </a:r>
            <a:r>
              <a:rPr lang="en-US" sz="1800" err="1"/>
              <a:t>adalah</a:t>
            </a:r>
            <a:r>
              <a:rPr lang="en-US" sz="1800" dirty="0"/>
              <a:t> </a:t>
            </a:r>
            <a:r>
              <a:rPr lang="en-US" sz="1800" err="1"/>
              <a:t>menyimpulkan</a:t>
            </a:r>
            <a:r>
              <a:rPr lang="en-US" sz="1800" dirty="0"/>
              <a:t> </a:t>
            </a:r>
            <a:r>
              <a:rPr lang="en-US" sz="1800" err="1"/>
              <a:t>apakah</a:t>
            </a:r>
            <a:r>
              <a:rPr lang="en-US" sz="1800" dirty="0"/>
              <a:t> </a:t>
            </a:r>
            <a:r>
              <a:rPr lang="en-US" sz="1800" err="1"/>
              <a:t>kita</a:t>
            </a:r>
            <a:r>
              <a:rPr lang="en-US" sz="1800" dirty="0"/>
              <a:t> </a:t>
            </a:r>
            <a:r>
              <a:rPr lang="en-US" sz="1800" err="1"/>
              <a:t>akan</a:t>
            </a:r>
            <a:r>
              <a:rPr lang="en-US" sz="1800" dirty="0"/>
              <a:t> </a:t>
            </a:r>
            <a:r>
              <a:rPr lang="en-US" sz="1800" err="1"/>
              <a:t>menolak</a:t>
            </a:r>
            <a:r>
              <a:rPr lang="en-US" sz="1800" dirty="0"/>
              <a:t> </a:t>
            </a:r>
            <a:r>
              <a:rPr lang="en-US" sz="1800" err="1"/>
              <a:t>hipotesis</a:t>
            </a:r>
            <a:r>
              <a:rPr lang="en-US" sz="1800" dirty="0"/>
              <a:t> </a:t>
            </a:r>
            <a:r>
              <a:rPr lang="en-US" sz="1800" err="1"/>
              <a:t>awal</a:t>
            </a:r>
            <a:r>
              <a:rPr lang="en-US" sz="1800" dirty="0"/>
              <a:t> (H0) </a:t>
            </a:r>
            <a:r>
              <a:rPr lang="en-US" sz="1800" err="1"/>
              <a:t>dengan</a:t>
            </a:r>
            <a:r>
              <a:rPr lang="en-US" sz="1800" dirty="0"/>
              <a:t> </a:t>
            </a:r>
            <a:r>
              <a:rPr lang="en-US" sz="1800" err="1"/>
              <a:t>membuktikan</a:t>
            </a:r>
            <a:r>
              <a:rPr lang="en-US" sz="1800" dirty="0"/>
              <a:t> </a:t>
            </a:r>
            <a:r>
              <a:rPr lang="en-US" sz="1800" err="1"/>
              <a:t>Hipotesis</a:t>
            </a:r>
            <a:r>
              <a:rPr lang="en-US" sz="1800" dirty="0"/>
              <a:t> </a:t>
            </a:r>
            <a:r>
              <a:rPr lang="en-US" sz="1800" err="1"/>
              <a:t>alternatif</a:t>
            </a:r>
            <a:r>
              <a:rPr lang="en-US" sz="1800" dirty="0"/>
              <a:t> (H1) </a:t>
            </a:r>
            <a:r>
              <a:rPr lang="en-US" sz="1800" err="1"/>
              <a:t>atau</a:t>
            </a:r>
            <a:r>
              <a:rPr lang="en-US" sz="1800" dirty="0"/>
              <a:t> </a:t>
            </a:r>
            <a:r>
              <a:rPr lang="en-US" sz="1800" err="1"/>
              <a:t>sebaliknya</a:t>
            </a:r>
            <a:r>
              <a:rPr lang="en-US" sz="1800" dirty="0"/>
              <a:t>.</a:t>
            </a:r>
          </a:p>
        </p:txBody>
      </p:sp>
      <p:pic>
        <p:nvPicPr>
          <p:cNvPr id="5" name="Picture 4" descr="Potongan permainan tic-tac-toe besi">
            <a:extLst>
              <a:ext uri="{FF2B5EF4-FFF2-40B4-BE49-F238E27FC236}">
                <a16:creationId xmlns:a16="http://schemas.microsoft.com/office/drawing/2014/main" id="{82F4B0DF-2C38-0E0C-20B9-783F4718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68" r="26751"/>
          <a:stretch/>
        </p:blipFill>
        <p:spPr>
          <a:xfrm>
            <a:off x="7754267" y="319"/>
            <a:ext cx="4437734" cy="6857681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Graphic 3" descr="Help with solid fill">
            <a:extLst>
              <a:ext uri="{FF2B5EF4-FFF2-40B4-BE49-F238E27FC236}">
                <a16:creationId xmlns:a16="http://schemas.microsoft.com/office/drawing/2014/main" id="{8473A63F-2DC0-3C77-D071-6045BB2BF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1" y="2241"/>
            <a:ext cx="914400" cy="914400"/>
          </a:xfrm>
          <a:prstGeom prst="rect">
            <a:avLst/>
          </a:prstGeom>
        </p:spPr>
      </p:pic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FF41DFD1-5925-6A1E-0490-ED7AFCF6C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8890" y="1709544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451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FINAL PROJECT</vt:lpstr>
      <vt:lpstr>About Me</vt:lpstr>
      <vt:lpstr>PowerPoint Presentation</vt:lpstr>
      <vt:lpstr>01: Sales Force Training</vt:lpstr>
      <vt:lpstr>01: Sales Force Training</vt:lpstr>
      <vt:lpstr>01: Sales Force Training</vt:lpstr>
      <vt:lpstr>01: Sales Force Training</vt:lpstr>
      <vt:lpstr>01: Sales Force Training</vt:lpstr>
      <vt:lpstr>01: Sales Force Training</vt:lpstr>
      <vt:lpstr>01: Sales Force Training</vt:lpstr>
      <vt:lpstr>01: Sales Force Training</vt:lpstr>
      <vt:lpstr>02 : Housing Price</vt:lpstr>
      <vt:lpstr>02 : Housing Price</vt:lpstr>
      <vt:lpstr>02 : Housing Price</vt:lpstr>
      <vt:lpstr>02 : Housing Price</vt:lpstr>
      <vt:lpstr>02 : Housing Price</vt:lpstr>
      <vt:lpstr>02 : Housing Price</vt:lpstr>
      <vt:lpstr>02 : Housing Price</vt:lpstr>
      <vt:lpstr>02 : Housing Price</vt:lpstr>
      <vt:lpstr>02 : Housing Price</vt:lpstr>
      <vt:lpstr>02 : Housing Price</vt:lpstr>
      <vt:lpstr>02 : Housing Price</vt:lpstr>
      <vt:lpstr>02 : Housing Price</vt:lpstr>
      <vt:lpstr>02 : Housing Price</vt:lpstr>
      <vt:lpstr>02 : Housing Price</vt:lpstr>
      <vt:lpstr>03 : Machine Learning</vt:lpstr>
      <vt:lpstr>03 : Machine Learning</vt:lpstr>
      <vt:lpstr>03 : Machine Learning </vt:lpstr>
      <vt:lpstr>03 : Machine Learning</vt:lpstr>
      <vt:lpstr>03 : Machine Learning</vt:lpstr>
      <vt:lpstr>03 : Machine Learning</vt:lpstr>
      <vt:lpstr>03 : Machine Learning</vt:lpstr>
      <vt:lpstr>04 : Deep Learning</vt:lpstr>
      <vt:lpstr>04 : Deep Learning</vt:lpstr>
      <vt:lpstr>04 : Deep Learning</vt:lpstr>
      <vt:lpstr>04 : Deep Learning</vt:lpstr>
      <vt:lpstr>04 : Deep Learning</vt:lpstr>
      <vt:lpstr>04 : Deep Learning</vt:lpstr>
      <vt:lpstr>04 : Deep Learning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2025</cp:revision>
  <dcterms:created xsi:type="dcterms:W3CDTF">2024-07-21T13:44:43Z</dcterms:created>
  <dcterms:modified xsi:type="dcterms:W3CDTF">2024-07-28T15:49:31Z</dcterms:modified>
</cp:coreProperties>
</file>